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58" r:id="rId2"/>
    <p:sldMasterId id="2147483782" r:id="rId3"/>
  </p:sldMasterIdLst>
  <p:notesMasterIdLst>
    <p:notesMasterId r:id="rId36"/>
  </p:notesMasterIdLst>
  <p:sldIdLst>
    <p:sldId id="323" r:id="rId4"/>
    <p:sldId id="324" r:id="rId5"/>
    <p:sldId id="325" r:id="rId6"/>
    <p:sldId id="326" r:id="rId7"/>
    <p:sldId id="327" r:id="rId8"/>
    <p:sldId id="328" r:id="rId9"/>
    <p:sldId id="329" r:id="rId10"/>
    <p:sldId id="332" r:id="rId11"/>
    <p:sldId id="337" r:id="rId12"/>
    <p:sldId id="338" r:id="rId13"/>
    <p:sldId id="339" r:id="rId14"/>
    <p:sldId id="346" r:id="rId15"/>
    <p:sldId id="347" r:id="rId16"/>
    <p:sldId id="349" r:id="rId17"/>
    <p:sldId id="353" r:id="rId18"/>
    <p:sldId id="361" r:id="rId19"/>
    <p:sldId id="363" r:id="rId20"/>
    <p:sldId id="364" r:id="rId21"/>
    <p:sldId id="376" r:id="rId22"/>
    <p:sldId id="377" r:id="rId23"/>
    <p:sldId id="378" r:id="rId24"/>
    <p:sldId id="379" r:id="rId25"/>
    <p:sldId id="380" r:id="rId26"/>
    <p:sldId id="381" r:id="rId27"/>
    <p:sldId id="382" r:id="rId28"/>
    <p:sldId id="383" r:id="rId29"/>
    <p:sldId id="384" r:id="rId30"/>
    <p:sldId id="385" r:id="rId31"/>
    <p:sldId id="386" r:id="rId32"/>
    <p:sldId id="387" r:id="rId33"/>
    <p:sldId id="388" r:id="rId34"/>
    <p:sldId id="357" r:id="rId3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89247" autoAdjust="0"/>
  </p:normalViewPr>
  <p:slideViewPr>
    <p:cSldViewPr>
      <p:cViewPr varScale="1">
        <p:scale>
          <a:sx n="100" d="100"/>
          <a:sy n="100" d="100"/>
        </p:scale>
        <p:origin x="168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289E8C4C-41ED-4F97-9AE8-7A2E5ECB8E3F}" type="datetimeFigureOut">
              <a:rPr lang="ru-RU"/>
              <a:pPr>
                <a:defRPr/>
              </a:pPr>
              <a:t>16.01.2023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417CB396-E8C9-4FBB-8757-B678725A66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1044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C4638F0-172B-4DEE-B286-6C818B40948C}" type="slidenum">
              <a:rPr lang="ru-RU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1259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820AC9F-AE30-44FD-A24D-CD2B0FBD8DF3}" type="slidenum">
              <a:rPr lang="ru-RU">
                <a:solidFill>
                  <a:srgbClr val="000000"/>
                </a:solidFill>
              </a:rPr>
              <a:pPr/>
              <a:t>25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1269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9AD95CE-91F0-4A3F-8C46-AA84B30C4EB4}" type="slidenum">
              <a:rPr lang="ru-RU">
                <a:solidFill>
                  <a:srgbClr val="000000"/>
                </a:solidFill>
              </a:rPr>
              <a:pPr/>
              <a:t>26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1280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32C451D-70EC-4384-8C92-1B2CCC727D47}" type="slidenum">
              <a:rPr lang="ru-RU">
                <a:solidFill>
                  <a:srgbClr val="000000"/>
                </a:solidFill>
              </a:rPr>
              <a:pPr/>
              <a:t>27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1290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A2A9600-0C20-4DE5-88CE-512E7873B157}" type="slidenum">
              <a:rPr lang="ru-RU">
                <a:solidFill>
                  <a:srgbClr val="000000"/>
                </a:solidFill>
              </a:rPr>
              <a:pPr/>
              <a:t>28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1300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C40372A-EFF0-412B-A8D3-EEFADF2E6502}" type="slidenum">
              <a:rPr lang="ru-RU">
                <a:solidFill>
                  <a:srgbClr val="000000"/>
                </a:solidFill>
              </a:rPr>
              <a:pPr/>
              <a:t>29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680C579-7192-4C1C-BB90-13A48A737956}" type="slidenum">
              <a:rPr lang="ru-RU">
                <a:solidFill>
                  <a:srgbClr val="000000"/>
                </a:solidFill>
              </a:rPr>
              <a:pPr/>
              <a:t>30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132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6007C76-FFC1-462E-871E-6AB9D6A7E6F8}" type="slidenum">
              <a:rPr lang="ru-RU">
                <a:solidFill>
                  <a:srgbClr val="000000"/>
                </a:solidFill>
              </a:rPr>
              <a:pPr/>
              <a:t>31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1065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A0E2367-2243-497C-9E28-3BBF676BF9B4}" type="slidenum">
              <a:rPr lang="ru-RU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027D932-4CAB-467F-8DDA-A95FB9C01CAB}" type="slidenum">
              <a:rPr lang="ru-RU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1198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AEEBA54-0A81-4058-A1FB-1BF049A02AAB}" type="slidenum">
              <a:rPr lang="ru-RU">
                <a:solidFill>
                  <a:srgbClr val="000000"/>
                </a:solidFill>
              </a:rPr>
              <a:pPr/>
              <a:t>19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1208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1CE12C3-AC44-4EC7-9EDC-5BFB8657CEA9}" type="slidenum">
              <a:rPr lang="ru-RU">
                <a:solidFill>
                  <a:srgbClr val="000000"/>
                </a:solidFill>
              </a:rPr>
              <a:pPr/>
              <a:t>20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1218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9502EBE-73EC-4448-AF95-769E50166B81}" type="slidenum">
              <a:rPr lang="ru-RU">
                <a:solidFill>
                  <a:srgbClr val="000000"/>
                </a:solidFill>
              </a:rPr>
              <a:pPr/>
              <a:t>21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1228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A00F7B8-ED55-4855-8ACA-7A130A4B270D}" type="slidenum">
              <a:rPr lang="ru-RU">
                <a:solidFill>
                  <a:srgbClr val="000000"/>
                </a:solidFill>
              </a:rPr>
              <a:pPr/>
              <a:t>22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1239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766D854-1008-4392-A3C5-25C3C3054F61}" type="slidenum">
              <a:rPr lang="ru-RU">
                <a:solidFill>
                  <a:srgbClr val="000000"/>
                </a:solidFill>
              </a:rPr>
              <a:pPr/>
              <a:t>23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1249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5CFB547-581D-429B-9D51-482958E7DA19}" type="slidenum">
              <a:rPr lang="ru-RU">
                <a:solidFill>
                  <a:srgbClr val="000000"/>
                </a:solidFill>
              </a:rPr>
              <a:pPr/>
              <a:t>24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9DC7F-1699-4697-BBD0-D4369AE8453A}" type="datetimeFigureOut">
              <a:rPr lang="ru-RU"/>
              <a:pPr>
                <a:defRPr/>
              </a:pPr>
              <a:t>16.01.2023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324EC-72B8-44A8-AEDF-A92099EB9F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EA6DE-C23B-4DA1-A56F-DD2AB164B92A}" type="datetimeFigureOut">
              <a:rPr lang="ru-RU"/>
              <a:pPr>
                <a:defRPr/>
              </a:pPr>
              <a:t>16.01.2023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62FB2-3B67-4E30-8F6D-A77B4F3784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E0377-3E60-4474-96D6-B7E4524F6179}" type="datetimeFigureOut">
              <a:rPr lang="ru-RU"/>
              <a:pPr>
                <a:defRPr/>
              </a:pPr>
              <a:t>16.01.2023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AB4D1-B22D-4C1C-AE52-1B256D06D4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5CEFDCB-A6AF-4196-AE49-6DE0092FA1D2}" type="datetimeFigureOut">
              <a:rPr lang="ru-RU"/>
              <a:pPr>
                <a:defRPr/>
              </a:pPr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ECBA943-BCB2-4FB4-BBAB-8DDC5022B5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C40C197-DCE5-4ECB-BBD3-74314C9D7125}" type="datetimeFigureOut">
              <a:rPr lang="ru-RU"/>
              <a:pPr>
                <a:defRPr/>
              </a:pPr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95A434A-8761-4F49-83AB-527D6997C3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55C629C-8C93-433B-846E-0B59F80ED212}" type="datetimeFigureOut">
              <a:rPr lang="ru-RU"/>
              <a:pPr>
                <a:defRPr/>
              </a:pPr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ECADC14-A9B7-4DCD-9227-9C2BF4B33C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3E32665-A1B3-4BF9-8889-B3DE2036CF68}" type="datetimeFigureOut">
              <a:rPr lang="ru-RU"/>
              <a:pPr>
                <a:defRPr/>
              </a:pPr>
              <a:t>16.01.2023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B715761-6765-48CC-8733-70F5F43426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0007FA2-9ED4-4472-8D4F-5A79D6612221}" type="datetimeFigureOut">
              <a:rPr lang="ru-RU"/>
              <a:pPr>
                <a:defRPr/>
              </a:pPr>
              <a:t>16.01.2023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96B60CB-B938-4EC5-BD5C-148DD548A6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779C1FC-0531-49CB-8999-EBDEFA67CC8C}" type="datetimeFigureOut">
              <a:rPr lang="ru-RU"/>
              <a:pPr>
                <a:defRPr/>
              </a:pPr>
              <a:t>16.01.2023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E9999C1-D38D-45C7-A610-FE99531119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2CA90BA-674F-4AEC-9EA1-0242B7BEB904}" type="datetimeFigureOut">
              <a:rPr lang="ru-RU"/>
              <a:pPr>
                <a:defRPr/>
              </a:pPr>
              <a:t>16.01.2023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AA323DE-9B7D-4D02-9850-394DA376E7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9BE61E0-91B3-4779-A099-E0498626CA68}" type="datetimeFigureOut">
              <a:rPr lang="ru-RU"/>
              <a:pPr>
                <a:defRPr/>
              </a:pPr>
              <a:t>16.01.2023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19B2CA6-0F15-44B0-9B3E-0BC4E38B67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F431B-3B50-400C-836C-FBCDDA780B91}" type="datetimeFigureOut">
              <a:rPr lang="ru-RU"/>
              <a:pPr>
                <a:defRPr/>
              </a:pPr>
              <a:t>16.01.2023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885D1-AC61-4125-9514-F2B68BB9D4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7DF4426-BB81-4FFD-94CB-059B7F3C12F1}" type="datetimeFigureOut">
              <a:rPr lang="ru-RU"/>
              <a:pPr>
                <a:defRPr/>
              </a:pPr>
              <a:t>16.01.2023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2C0B661-39D7-4BA1-BB44-C08AE077C6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8F9FA43-9605-4AFD-AA64-D8CE9F1702E3}" type="datetimeFigureOut">
              <a:rPr lang="ru-RU"/>
              <a:pPr>
                <a:defRPr/>
              </a:pPr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39075DB-37C6-4EE2-966A-8EBEE68725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03619BF-82B8-4EA6-90CB-A44346661479}" type="datetimeFigureOut">
              <a:rPr lang="ru-RU"/>
              <a:pPr>
                <a:defRPr/>
              </a:pPr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614B2CD-9074-45F6-ADCE-30AFAC120E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4B3E192-E47D-4DAC-AF34-3E326AFE6CE1}" type="datetimeFigureOut">
              <a:rPr lang="ru-RU"/>
              <a:pPr>
                <a:defRPr/>
              </a:pPr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F7DA7B06-E0BF-4E1B-80C9-834AF52D91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EBFB055-9ED5-4CEF-891D-9DEA59FABE26}" type="datetimeFigureOut">
              <a:rPr lang="ru-RU"/>
              <a:pPr>
                <a:defRPr/>
              </a:pPr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29DD2F1-3DFC-464D-8A8B-BD941F753D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A21C8C74-ED14-4266-85EE-379148B5F438}" type="datetimeFigureOut">
              <a:rPr lang="ru-RU"/>
              <a:pPr>
                <a:defRPr/>
              </a:pPr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C46C8C41-8367-4128-A3A3-14508483A7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07DC9DF9-2B9A-45EB-AA94-2DF569AFECAE}" type="datetimeFigureOut">
              <a:rPr lang="ru-RU"/>
              <a:pPr>
                <a:defRPr/>
              </a:pPr>
              <a:t>16.01.2023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877E8171-5B90-4427-94EF-189F5C65E6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33F10C1-14F3-4F5B-9F25-11CDF77135DF}" type="datetimeFigureOut">
              <a:rPr lang="ru-RU"/>
              <a:pPr>
                <a:defRPr/>
              </a:pPr>
              <a:t>16.01.2023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60D1FCCE-0628-437C-9745-A72C62097B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E603F5D2-C2D3-4DD0-BF76-FF5DD99DC889}" type="datetimeFigureOut">
              <a:rPr lang="ru-RU"/>
              <a:pPr>
                <a:defRPr/>
              </a:pPr>
              <a:t>16.01.2023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7A5C6FE9-3A67-4743-B7E0-E9213EE367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D05E7C6E-F502-4910-A053-7898C168D0C3}" type="datetimeFigureOut">
              <a:rPr lang="ru-RU"/>
              <a:pPr>
                <a:defRPr/>
              </a:pPr>
              <a:t>16.01.2023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C2C20C5-5F43-4D03-A5E3-B12DC73818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2BB48-16C6-4E60-8C87-80FB6A74A632}" type="datetimeFigureOut">
              <a:rPr lang="ru-RU"/>
              <a:pPr>
                <a:defRPr/>
              </a:pPr>
              <a:t>16.01.2023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8BF88-B1D3-445A-A3D0-B1BCB26734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864D655F-C88B-4651-ABB8-C9DDEF6F83FE}" type="datetimeFigureOut">
              <a:rPr lang="ru-RU"/>
              <a:pPr>
                <a:defRPr/>
              </a:pPr>
              <a:t>16.01.2023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0535AF7E-B071-4534-AEC3-5D3B4AA01C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C412EB73-9141-4707-8CF7-30026D1B1184}" type="datetimeFigureOut">
              <a:rPr lang="ru-RU"/>
              <a:pPr>
                <a:defRPr/>
              </a:pPr>
              <a:t>16.01.2023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B370E43-3451-46C4-A1AF-A14F65A4C2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D0BD2693-D0D1-4464-A932-C46E365E3401}" type="datetimeFigureOut">
              <a:rPr lang="ru-RU"/>
              <a:pPr>
                <a:defRPr/>
              </a:pPr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60134130-05B7-4757-8836-E102080CCE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D9976E0A-9A32-4077-82B7-161F019190AD}" type="datetimeFigureOut">
              <a:rPr lang="ru-RU"/>
              <a:pPr>
                <a:defRPr/>
              </a:pPr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E7864385-D52C-4726-A988-547B9C2857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383A8-33C5-46AE-823E-196C6ED6D937}" type="datetimeFigureOut">
              <a:rPr lang="ru-RU"/>
              <a:pPr>
                <a:defRPr/>
              </a:pPr>
              <a:t>16.01.2023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E4B0B-7B04-417D-9198-B7C94E0F0F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7F44E-5B04-42F7-B13A-3B9DFC65C934}" type="datetimeFigureOut">
              <a:rPr lang="ru-RU"/>
              <a:pPr>
                <a:defRPr/>
              </a:pPr>
              <a:t>16.01.2023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95CFB-7C3A-4DEB-ACB2-8E2094C4F0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3DDEB-6696-487E-999E-0B163F50C5EE}" type="datetimeFigureOut">
              <a:rPr lang="ru-RU"/>
              <a:pPr>
                <a:defRPr/>
              </a:pPr>
              <a:t>16.01.2023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885EA-8863-4B27-B392-2015035DDA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5AC2E-F933-49FE-A72A-9A9918A96B69}" type="datetimeFigureOut">
              <a:rPr lang="ru-RU"/>
              <a:pPr>
                <a:defRPr/>
              </a:pPr>
              <a:t>16.01.2023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006F8-2129-45E2-B60F-225ED7EC97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3001F-DEA6-41D3-8220-64F0D3BA9975}" type="datetimeFigureOut">
              <a:rPr lang="ru-RU"/>
              <a:pPr>
                <a:defRPr/>
              </a:pPr>
              <a:t>16.01.2023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A0D16-EBC2-4C59-85A0-3BCC4B606B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194FB-225B-4094-AC48-A68D910DEC6A}" type="datetimeFigureOut">
              <a:rPr lang="ru-RU"/>
              <a:pPr>
                <a:defRPr/>
              </a:pPr>
              <a:t>16.01.2023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CA183-E2DC-49D4-B643-C6FF478258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706A31CD-4AC7-48F5-8B25-DFFF40E54E9C}" type="datetimeFigureOut">
              <a:rPr lang="ru-RU"/>
              <a:pPr>
                <a:defRPr/>
              </a:pPr>
              <a:t>16.01.2023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9CFE2B41-21B2-4387-ACAF-25BEC75E06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0" r:id="rId2"/>
    <p:sldLayoutId id="2147483839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40" r:id="rId9"/>
    <p:sldLayoutId id="2147483836" r:id="rId10"/>
    <p:sldLayoutId id="2147483837" r:id="rId11"/>
  </p:sldLayoutIdLst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A9DA48BE-91F4-4F3F-B669-0E058CD82323}" type="datetimeFigureOut">
              <a:rPr lang="ru-RU"/>
              <a:pPr>
                <a:defRPr/>
              </a:pPr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4994CB2C-169D-4B73-A94C-36DB965175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EDB9DD8-3A3C-4CF2-964A-1A1F93CC3A94}" type="datetimeFigureOut">
              <a:rPr lang="ru-RU"/>
              <a:pPr>
                <a:defRPr/>
              </a:pPr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D93DB06-E5C5-4201-8CAB-F760F816E0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doshvozrast.ru/rabrod/rabrod.htm" TargetMode="External"/><Relationship Id="rId3" Type="http://schemas.openxmlformats.org/officeDocument/2006/relationships/hyperlink" Target="http://www.o-detstve.ru/forteachers.html" TargetMode="External"/><Relationship Id="rId7" Type="http://schemas.openxmlformats.org/officeDocument/2006/relationships/hyperlink" Target="http://www.tvoyrebenok.ru/index.shtm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95.31.1.68/users.php?m=register" TargetMode="External"/><Relationship Id="rId5" Type="http://schemas.openxmlformats.org/officeDocument/2006/relationships/hyperlink" Target="http://www.solnet.ee/contests/index.php" TargetMode="External"/><Relationship Id="rId10" Type="http://schemas.openxmlformats.org/officeDocument/2006/relationships/hyperlink" Target="http://konspekt.vscolu.ru/" TargetMode="External"/><Relationship Id="rId4" Type="http://schemas.openxmlformats.org/officeDocument/2006/relationships/hyperlink" Target="http://detsad-kitty.ru/" TargetMode="External"/><Relationship Id="rId9" Type="http://schemas.openxmlformats.org/officeDocument/2006/relationships/hyperlink" Target="http://lutiksol.narod2.ru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User\Desktop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7150"/>
            <a:ext cx="9359900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87624" y="-79140"/>
            <a:ext cx="7560840" cy="51137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800" b="1" kern="0" spc="50" dirty="0">
              <a:solidFill>
                <a:srgbClr val="002060"/>
              </a:solidFill>
              <a:effectLst>
                <a:outerShdw blurRad="76200" dist="50800" dir="5400000" algn="tl">
                  <a:srgbClr val="000000">
                    <a:alpha val="6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5400" b="1" kern="0" spc="50" dirty="0">
                <a:solidFill>
                  <a:srgbClr val="002060"/>
                </a:soli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Портфолио</a:t>
            </a: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4000" b="1" kern="0" spc="50" dirty="0">
                <a:solidFill>
                  <a:srgbClr val="002060"/>
                </a:soli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воспитателя первой квалификационной категории</a:t>
            </a: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4000" b="1" kern="0" spc="50" dirty="0">
                <a:gradFill>
                  <a:gsLst>
                    <a:gs pos="25000">
                      <a:srgbClr val="E0322D"/>
                    </a:gs>
                    <a:gs pos="100000">
                      <a:srgbClr val="A01C18"/>
                    </a:gs>
                  </a:gsLst>
                  <a:lin ang="5400000" scaled="0"/>
                </a:gra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</a:t>
            </a:r>
            <a:r>
              <a:rPr lang="ru-RU" sz="4000" b="1" u="sng" kern="0" spc="50" dirty="0">
                <a:gradFill>
                  <a:gsLst>
                    <a:gs pos="25000">
                      <a:srgbClr val="E0322D"/>
                    </a:gs>
                    <a:gs pos="100000">
                      <a:srgbClr val="A01C18"/>
                    </a:gs>
                  </a:gsLst>
                  <a:lin ang="5400000" scaled="0"/>
                </a:gra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Свиридовой Оксаны Степановны</a:t>
            </a:r>
            <a:endParaRPr lang="ru-RU" sz="400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User\Desktop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1913"/>
            <a:ext cx="930751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87450" y="-79375"/>
            <a:ext cx="7561263" cy="1736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800" b="1" kern="0" spc="50" dirty="0">
              <a:solidFill>
                <a:srgbClr val="002060"/>
              </a:solidFill>
              <a:effectLst>
                <a:outerShdw blurRad="76200" dist="50800" dir="5400000" algn="tl">
                  <a:srgbClr val="000000">
                    <a:alpha val="6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kern="0" dirty="0">
              <a:solidFill>
                <a:sysClr val="windowText" lastClr="000000"/>
              </a:solidFill>
            </a:endParaRPr>
          </a:p>
        </p:txBody>
      </p:sp>
      <p:sp>
        <p:nvSpPr>
          <p:cNvPr id="53252" name="Прямоугольник 6"/>
          <p:cNvSpPr>
            <a:spLocks noChangeArrowheads="1"/>
          </p:cNvSpPr>
          <p:nvPr/>
        </p:nvSpPr>
        <p:spPr bwMode="auto">
          <a:xfrm>
            <a:off x="684213" y="2708275"/>
            <a:ext cx="806450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3253" name="Прямоугольник 1"/>
          <p:cNvSpPr>
            <a:spLocks noChangeArrowheads="1"/>
          </p:cNvSpPr>
          <p:nvPr/>
        </p:nvSpPr>
        <p:spPr bwMode="auto">
          <a:xfrm>
            <a:off x="2555875" y="-865188"/>
            <a:ext cx="6192838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Calibri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6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3254" name="Прямоугольник 4"/>
          <p:cNvSpPr>
            <a:spLocks noChangeArrowheads="1"/>
          </p:cNvSpPr>
          <p:nvPr/>
        </p:nvSpPr>
        <p:spPr bwMode="auto">
          <a:xfrm>
            <a:off x="1258888" y="-571500"/>
            <a:ext cx="763428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55" name="Прямоугольник 3"/>
          <p:cNvSpPr>
            <a:spLocks noChangeArrowheads="1"/>
          </p:cNvSpPr>
          <p:nvPr/>
        </p:nvSpPr>
        <p:spPr bwMode="auto">
          <a:xfrm>
            <a:off x="1258888" y="-1820863"/>
            <a:ext cx="7634287" cy="251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1600" b="1" i="1">
              <a:solidFill>
                <a:srgbClr val="002060"/>
              </a:solidFill>
            </a:endParaRPr>
          </a:p>
        </p:txBody>
      </p:sp>
      <p:sp>
        <p:nvSpPr>
          <p:cNvPr id="53256" name="Прямоугольник 5"/>
          <p:cNvSpPr>
            <a:spLocks noChangeArrowheads="1"/>
          </p:cNvSpPr>
          <p:nvPr/>
        </p:nvSpPr>
        <p:spPr bwMode="auto">
          <a:xfrm>
            <a:off x="1258888" y="-1392238"/>
            <a:ext cx="7489825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57" name="Прямоугольник 7"/>
          <p:cNvSpPr>
            <a:spLocks noChangeArrowheads="1"/>
          </p:cNvSpPr>
          <p:nvPr/>
        </p:nvSpPr>
        <p:spPr bwMode="auto">
          <a:xfrm>
            <a:off x="1258888" y="-439738"/>
            <a:ext cx="7634287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59632" y="505123"/>
            <a:ext cx="7416824" cy="7554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40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Сведения об аттестации</a:t>
            </a:r>
            <a:endParaRPr lang="ru-RU" sz="4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24641"/>
              </p:ext>
            </p:extLst>
          </p:nvPr>
        </p:nvGraphicFramePr>
        <p:xfrm>
          <a:off x="1576387" y="1500174"/>
          <a:ext cx="6710389" cy="2387931"/>
        </p:xfrm>
        <a:graphic>
          <a:graphicData uri="http://schemas.openxmlformats.org/drawingml/2006/table">
            <a:tbl>
              <a:tblPr/>
              <a:tblGrid>
                <a:gridCol w="2429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7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87931">
                <a:tc>
                  <a:txBody>
                    <a:bodyPr/>
                    <a:lstStyle/>
                    <a:p>
                      <a:pPr algn="l" fontAlgn="base"/>
                      <a:r>
                        <a:rPr lang="ru-RU" b="1" i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Наличие квалификационной категории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b="1" i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Первая квалификационная категория, 2018 г.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User\Desktop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67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87450" y="-79375"/>
            <a:ext cx="7561263" cy="1736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800" b="1" kern="0" spc="50" dirty="0">
              <a:solidFill>
                <a:srgbClr val="002060"/>
              </a:solidFill>
              <a:effectLst>
                <a:outerShdw blurRad="76200" dist="50800" dir="5400000" algn="tl">
                  <a:srgbClr val="000000">
                    <a:alpha val="6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kern="0" dirty="0">
              <a:solidFill>
                <a:sysClr val="windowText" lastClr="000000"/>
              </a:solidFill>
            </a:endParaRPr>
          </a:p>
        </p:txBody>
      </p:sp>
      <p:sp>
        <p:nvSpPr>
          <p:cNvPr id="54276" name="Прямоугольник 6"/>
          <p:cNvSpPr>
            <a:spLocks noChangeArrowheads="1"/>
          </p:cNvSpPr>
          <p:nvPr/>
        </p:nvSpPr>
        <p:spPr bwMode="auto">
          <a:xfrm>
            <a:off x="684213" y="2708275"/>
            <a:ext cx="806450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4277" name="Прямоугольник 1"/>
          <p:cNvSpPr>
            <a:spLocks noChangeArrowheads="1"/>
          </p:cNvSpPr>
          <p:nvPr/>
        </p:nvSpPr>
        <p:spPr bwMode="auto">
          <a:xfrm>
            <a:off x="2555875" y="-865188"/>
            <a:ext cx="6192838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Calibri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6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4278" name="Прямоугольник 4"/>
          <p:cNvSpPr>
            <a:spLocks noChangeArrowheads="1"/>
          </p:cNvSpPr>
          <p:nvPr/>
        </p:nvSpPr>
        <p:spPr bwMode="auto">
          <a:xfrm>
            <a:off x="1258888" y="-571500"/>
            <a:ext cx="763428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279" name="Прямоугольник 3"/>
          <p:cNvSpPr>
            <a:spLocks noChangeArrowheads="1"/>
          </p:cNvSpPr>
          <p:nvPr/>
        </p:nvSpPr>
        <p:spPr bwMode="auto">
          <a:xfrm>
            <a:off x="1258888" y="-1820863"/>
            <a:ext cx="7634287" cy="251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1600" b="1" i="1">
              <a:solidFill>
                <a:srgbClr val="002060"/>
              </a:solidFill>
            </a:endParaRPr>
          </a:p>
        </p:txBody>
      </p:sp>
      <p:sp>
        <p:nvSpPr>
          <p:cNvPr id="54280" name="Прямоугольник 5"/>
          <p:cNvSpPr>
            <a:spLocks noChangeArrowheads="1"/>
          </p:cNvSpPr>
          <p:nvPr/>
        </p:nvSpPr>
        <p:spPr bwMode="auto">
          <a:xfrm>
            <a:off x="1258888" y="-1392238"/>
            <a:ext cx="7489825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281" name="Прямоугольник 7"/>
          <p:cNvSpPr>
            <a:spLocks noChangeArrowheads="1"/>
          </p:cNvSpPr>
          <p:nvPr/>
        </p:nvSpPr>
        <p:spPr bwMode="auto">
          <a:xfrm>
            <a:off x="1258888" y="-439738"/>
            <a:ext cx="7634287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59632" y="505123"/>
            <a:ext cx="7416824" cy="13154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36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Документы и материалы по самообразованию</a:t>
            </a:r>
            <a:endParaRPr lang="ru-RU" sz="11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4283" name="Прямоугольник 8"/>
          <p:cNvSpPr>
            <a:spLocks noChangeArrowheads="1"/>
          </p:cNvSpPr>
          <p:nvPr/>
        </p:nvSpPr>
        <p:spPr bwMode="auto">
          <a:xfrm>
            <a:off x="1403350" y="-58738"/>
            <a:ext cx="7489825" cy="158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43042" y="2000240"/>
            <a:ext cx="70009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Комплексный подход и взаимодополнение образовательных областей для развития художественно-творческого потенциала дошкольников. 2020 – 2022 г. </a:t>
            </a:r>
          </a:p>
          <a:p>
            <a:pPr algn="just">
              <a:buFont typeface="Wingdings" pitchFamily="2" charset="2"/>
              <a:buChar char="ü"/>
            </a:pPr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Развитие мелкой моторики у детей дошкольного возраста через нетрадиционную технику рисования. 2022-2023 г.  </a:t>
            </a:r>
          </a:p>
          <a:p>
            <a:pPr algn="just">
              <a:buFont typeface="Wingdings" pitchFamily="2" charset="2"/>
              <a:buChar char="ü"/>
            </a:pPr>
            <a:endParaRPr lang="ru-RU" b="1" i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User\Desktop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3338"/>
            <a:ext cx="95758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87450" y="-79375"/>
            <a:ext cx="7561263" cy="1736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800" b="1" kern="0" spc="50" dirty="0">
              <a:solidFill>
                <a:srgbClr val="002060"/>
              </a:solidFill>
              <a:effectLst>
                <a:outerShdw blurRad="76200" dist="50800" dir="5400000" algn="tl">
                  <a:srgbClr val="000000">
                    <a:alpha val="6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kern="0" dirty="0">
              <a:solidFill>
                <a:sysClr val="windowText" lastClr="000000"/>
              </a:solidFill>
            </a:endParaRPr>
          </a:p>
        </p:txBody>
      </p:sp>
      <p:sp>
        <p:nvSpPr>
          <p:cNvPr id="61444" name="Прямоугольник 6"/>
          <p:cNvSpPr>
            <a:spLocks noChangeArrowheads="1"/>
          </p:cNvSpPr>
          <p:nvPr/>
        </p:nvSpPr>
        <p:spPr bwMode="auto">
          <a:xfrm>
            <a:off x="684213" y="2708275"/>
            <a:ext cx="806450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1445" name="Прямоугольник 1"/>
          <p:cNvSpPr>
            <a:spLocks noChangeArrowheads="1"/>
          </p:cNvSpPr>
          <p:nvPr/>
        </p:nvSpPr>
        <p:spPr bwMode="auto">
          <a:xfrm>
            <a:off x="2555875" y="-865188"/>
            <a:ext cx="6192838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Calibri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6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1446" name="Прямоугольник 4"/>
          <p:cNvSpPr>
            <a:spLocks noChangeArrowheads="1"/>
          </p:cNvSpPr>
          <p:nvPr/>
        </p:nvSpPr>
        <p:spPr bwMode="auto">
          <a:xfrm>
            <a:off x="1258888" y="-571500"/>
            <a:ext cx="763428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7" name="Прямоугольник 3"/>
          <p:cNvSpPr>
            <a:spLocks noChangeArrowheads="1"/>
          </p:cNvSpPr>
          <p:nvPr/>
        </p:nvSpPr>
        <p:spPr bwMode="auto">
          <a:xfrm>
            <a:off x="1258888" y="-1820863"/>
            <a:ext cx="7634287" cy="251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1600" b="1" i="1">
              <a:solidFill>
                <a:srgbClr val="002060"/>
              </a:solidFill>
            </a:endParaRPr>
          </a:p>
        </p:txBody>
      </p:sp>
      <p:sp>
        <p:nvSpPr>
          <p:cNvPr id="61448" name="Прямоугольник 5"/>
          <p:cNvSpPr>
            <a:spLocks noChangeArrowheads="1"/>
          </p:cNvSpPr>
          <p:nvPr/>
        </p:nvSpPr>
        <p:spPr bwMode="auto">
          <a:xfrm>
            <a:off x="1258888" y="-1392238"/>
            <a:ext cx="7489825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9" name="Прямоугольник 7"/>
          <p:cNvSpPr>
            <a:spLocks noChangeArrowheads="1"/>
          </p:cNvSpPr>
          <p:nvPr/>
        </p:nvSpPr>
        <p:spPr bwMode="auto">
          <a:xfrm>
            <a:off x="1258888" y="-439738"/>
            <a:ext cx="7634287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59632" y="505123"/>
            <a:ext cx="7416824" cy="67832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3600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latin typeface="Times New Roman" pitchFamily="18" charset="0"/>
                <a:ea typeface="Calibri"/>
                <a:cs typeface="Times New Roman" pitchFamily="18" charset="0"/>
              </a:rPr>
              <a:t>Разработка проектов:</a:t>
            </a:r>
            <a:endParaRPr lang="ru-RU" sz="11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1451" name="Прямоугольник 8"/>
          <p:cNvSpPr>
            <a:spLocks noChangeArrowheads="1"/>
          </p:cNvSpPr>
          <p:nvPr/>
        </p:nvSpPr>
        <p:spPr bwMode="auto">
          <a:xfrm>
            <a:off x="1403350" y="-58738"/>
            <a:ext cx="7489825" cy="175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1452" name="Прямоугольник 11"/>
          <p:cNvSpPr>
            <a:spLocks noChangeArrowheads="1"/>
          </p:cNvSpPr>
          <p:nvPr/>
        </p:nvSpPr>
        <p:spPr bwMode="auto">
          <a:xfrm>
            <a:off x="1547813" y="-107950"/>
            <a:ext cx="7488237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endParaRPr lang="ru-RU" sz="1400" b="1" u="sng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endParaRPr lang="ru-RU" sz="1400" b="1" u="sng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endParaRPr lang="ru-RU" sz="1400" b="1" u="sng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endParaRPr lang="ru-RU" sz="1400" b="1" u="sng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endParaRPr lang="ru-RU" sz="1400" b="1" u="sng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1453" name="Прямоугольник 12"/>
          <p:cNvSpPr>
            <a:spLocks noChangeArrowheads="1"/>
          </p:cNvSpPr>
          <p:nvPr/>
        </p:nvSpPr>
        <p:spPr bwMode="auto">
          <a:xfrm>
            <a:off x="1547813" y="-511175"/>
            <a:ext cx="7488237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54" name="Прямоугольник 10"/>
          <p:cNvSpPr>
            <a:spLocks noChangeArrowheads="1"/>
          </p:cNvSpPr>
          <p:nvPr/>
        </p:nvSpPr>
        <p:spPr bwMode="auto">
          <a:xfrm>
            <a:off x="1547813" y="-187325"/>
            <a:ext cx="7488237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 dirty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Calibri" pitchFamily="34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Calibri" pitchFamily="34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Calibri" pitchFamily="34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Calibri" pitchFamily="34" charset="0"/>
            </a:endParaRPr>
          </a:p>
          <a:p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Calibri" pitchFamily="34" charset="0"/>
              </a:rPr>
              <a:t>«Моя семья»</a:t>
            </a:r>
          </a:p>
          <a:p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Calibri" pitchFamily="34" charset="0"/>
              </a:rPr>
              <a:t>«Огород на подоконнике»</a:t>
            </a:r>
          </a:p>
          <a:p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Calibri" pitchFamily="34" charset="0"/>
              </a:rPr>
              <a:t>«Чистоговорки и скороговорки для детей»</a:t>
            </a:r>
          </a:p>
          <a:p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Calibri" pitchFamily="34" charset="0"/>
              </a:rPr>
              <a:t>«Устное - народное творчество в развитии речевой активности детей дошкольного возраста»</a:t>
            </a:r>
          </a:p>
          <a:p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Calibri" pitchFamily="34" charset="0"/>
              </a:rPr>
              <a:t>«Развитие  связной речи детей старшего дошкольного возраста средствами малых форм фольклора с учетом введения ФГОС ДО»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Calibri" pitchFamily="34" charset="0"/>
              </a:rPr>
              <a:t>«Эколята»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Calibri" pitchFamily="34" charset="0"/>
              </a:rPr>
              <a:t>«Этот День Победы»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User\Desktop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3338"/>
            <a:ext cx="9648825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87450" y="-79375"/>
            <a:ext cx="7561263" cy="1736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800" b="1" kern="0" spc="50" dirty="0">
              <a:solidFill>
                <a:srgbClr val="002060"/>
              </a:solidFill>
              <a:effectLst>
                <a:outerShdw blurRad="76200" dist="50800" dir="5400000" algn="tl">
                  <a:srgbClr val="000000">
                    <a:alpha val="6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kern="0" dirty="0">
              <a:solidFill>
                <a:sysClr val="windowText" lastClr="000000"/>
              </a:solidFill>
            </a:endParaRPr>
          </a:p>
        </p:txBody>
      </p:sp>
      <p:sp>
        <p:nvSpPr>
          <p:cNvPr id="62468" name="Прямоугольник 6"/>
          <p:cNvSpPr>
            <a:spLocks noChangeArrowheads="1"/>
          </p:cNvSpPr>
          <p:nvPr/>
        </p:nvSpPr>
        <p:spPr bwMode="auto">
          <a:xfrm>
            <a:off x="684213" y="2708275"/>
            <a:ext cx="806450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2469" name="Прямоугольник 1"/>
          <p:cNvSpPr>
            <a:spLocks noChangeArrowheads="1"/>
          </p:cNvSpPr>
          <p:nvPr/>
        </p:nvSpPr>
        <p:spPr bwMode="auto">
          <a:xfrm>
            <a:off x="2555875" y="-865188"/>
            <a:ext cx="6192838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Calibri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6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2470" name="Прямоугольник 4"/>
          <p:cNvSpPr>
            <a:spLocks noChangeArrowheads="1"/>
          </p:cNvSpPr>
          <p:nvPr/>
        </p:nvSpPr>
        <p:spPr bwMode="auto">
          <a:xfrm>
            <a:off x="1258888" y="-571500"/>
            <a:ext cx="763428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71" name="Прямоугольник 3"/>
          <p:cNvSpPr>
            <a:spLocks noChangeArrowheads="1"/>
          </p:cNvSpPr>
          <p:nvPr/>
        </p:nvSpPr>
        <p:spPr bwMode="auto">
          <a:xfrm>
            <a:off x="1258888" y="-1820863"/>
            <a:ext cx="7634287" cy="251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1600" b="1" i="1">
              <a:solidFill>
                <a:srgbClr val="002060"/>
              </a:solidFill>
            </a:endParaRPr>
          </a:p>
        </p:txBody>
      </p:sp>
      <p:sp>
        <p:nvSpPr>
          <p:cNvPr id="62472" name="Прямоугольник 5"/>
          <p:cNvSpPr>
            <a:spLocks noChangeArrowheads="1"/>
          </p:cNvSpPr>
          <p:nvPr/>
        </p:nvSpPr>
        <p:spPr bwMode="auto">
          <a:xfrm>
            <a:off x="1258888" y="-1392238"/>
            <a:ext cx="7489825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73" name="Прямоугольник 7"/>
          <p:cNvSpPr>
            <a:spLocks noChangeArrowheads="1"/>
          </p:cNvSpPr>
          <p:nvPr/>
        </p:nvSpPr>
        <p:spPr bwMode="auto">
          <a:xfrm>
            <a:off x="1258888" y="-439738"/>
            <a:ext cx="7634287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59632" y="505123"/>
            <a:ext cx="7416824" cy="13665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36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Участие в инновационной деятельности</a:t>
            </a:r>
            <a:endParaRPr lang="ru-RU" sz="36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62475" name="Прямоугольник 8"/>
          <p:cNvSpPr>
            <a:spLocks noChangeArrowheads="1"/>
          </p:cNvSpPr>
          <p:nvPr/>
        </p:nvSpPr>
        <p:spPr bwMode="auto">
          <a:xfrm>
            <a:off x="1403350" y="-58738"/>
            <a:ext cx="7489825" cy="175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2476" name="Прямоугольник 11"/>
          <p:cNvSpPr>
            <a:spLocks noChangeArrowheads="1"/>
          </p:cNvSpPr>
          <p:nvPr/>
        </p:nvSpPr>
        <p:spPr bwMode="auto">
          <a:xfrm>
            <a:off x="1547813" y="-107950"/>
            <a:ext cx="7488237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endParaRPr lang="ru-RU" sz="1400" b="1" u="sng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endParaRPr lang="ru-RU" sz="1400" b="1" u="sng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endParaRPr lang="ru-RU" sz="1400" b="1" u="sng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endParaRPr lang="ru-RU" sz="1400" b="1" u="sng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endParaRPr lang="ru-RU" sz="1400" b="1" u="sng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2477" name="Прямоугольник 12"/>
          <p:cNvSpPr>
            <a:spLocks noChangeArrowheads="1"/>
          </p:cNvSpPr>
          <p:nvPr/>
        </p:nvSpPr>
        <p:spPr bwMode="auto">
          <a:xfrm>
            <a:off x="1547813" y="-511175"/>
            <a:ext cx="7488237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78" name="Прямоугольник 10"/>
          <p:cNvSpPr>
            <a:spLocks noChangeArrowheads="1"/>
          </p:cNvSpPr>
          <p:nvPr/>
        </p:nvSpPr>
        <p:spPr bwMode="auto">
          <a:xfrm>
            <a:off x="1547813" y="-187325"/>
            <a:ext cx="748823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Calibri" pitchFamily="34" charset="0"/>
            </a:endParaRPr>
          </a:p>
          <a:p>
            <a:endParaRPr lang="ru-RU" sz="240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Calibri" pitchFamily="34" charset="0"/>
            </a:endParaRPr>
          </a:p>
          <a:p>
            <a:endParaRPr lang="ru-RU" sz="240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Calibri" pitchFamily="34" charset="0"/>
            </a:endParaRPr>
          </a:p>
          <a:p>
            <a:endParaRPr lang="ru-RU" sz="240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47813" y="128588"/>
            <a:ext cx="7596187" cy="58015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"/>
              <a:defRPr/>
            </a:pPr>
            <a:endParaRPr lang="ru-RU" dirty="0">
              <a:solidFill>
                <a:srgbClr val="000000"/>
              </a:solidFill>
              <a:latin typeface="Trebuchet MS"/>
              <a:cs typeface="+mn-cs"/>
            </a:endParaRPr>
          </a:p>
          <a:p>
            <a:pPr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"/>
              <a:defRPr/>
            </a:pPr>
            <a:endParaRPr lang="ru-RU" dirty="0">
              <a:solidFill>
                <a:srgbClr val="000000"/>
              </a:solidFill>
              <a:latin typeface="Trebuchet MS"/>
              <a:cs typeface="+mn-cs"/>
            </a:endParaRPr>
          </a:p>
          <a:p>
            <a:pPr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"/>
              <a:defRPr/>
            </a:pPr>
            <a:endParaRPr lang="ru-RU" dirty="0">
              <a:solidFill>
                <a:srgbClr val="000000"/>
              </a:solidFill>
              <a:latin typeface="Trebuchet MS"/>
              <a:cs typeface="+mn-cs"/>
            </a:endParaRPr>
          </a:p>
          <a:p>
            <a:pPr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"/>
              <a:defRPr/>
            </a:pPr>
            <a:endParaRPr lang="ru-RU" dirty="0">
              <a:solidFill>
                <a:srgbClr val="000000"/>
              </a:solidFill>
              <a:latin typeface="Trebuchet MS"/>
              <a:cs typeface="+mn-cs"/>
            </a:endParaRPr>
          </a:p>
          <a:p>
            <a:pPr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"/>
              <a:defRPr/>
            </a:pPr>
            <a:endParaRPr lang="ru-RU" dirty="0">
              <a:solidFill>
                <a:srgbClr val="000000"/>
              </a:solidFill>
              <a:latin typeface="Trebuchet MS"/>
              <a:cs typeface="+mn-cs"/>
            </a:endParaRPr>
          </a:p>
          <a:p>
            <a:pPr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"/>
              <a:defRPr/>
            </a:pPr>
            <a:r>
              <a:rPr lang="ru-RU" b="1" i="1" dirty="0">
                <a:solidFill>
                  <a:srgbClr val="002060"/>
                </a:solidFill>
                <a:latin typeface="Trebuchet MS"/>
                <a:cs typeface="+mn-cs"/>
              </a:rPr>
              <a:t>Применение ИКТ в образовательном процессе. </a:t>
            </a:r>
          </a:p>
          <a:p>
            <a:pPr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"/>
              <a:defRPr/>
            </a:pPr>
            <a:r>
              <a:rPr lang="ru-RU" b="1" i="1" dirty="0">
                <a:solidFill>
                  <a:srgbClr val="002060"/>
                </a:solidFill>
                <a:latin typeface="Trebuchet MS"/>
                <a:cs typeface="+mn-cs"/>
              </a:rPr>
              <a:t>Создание личной страницы на сайте ДОУ.</a:t>
            </a:r>
          </a:p>
          <a:p>
            <a:pPr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"/>
              <a:defRPr/>
            </a:pPr>
            <a:r>
              <a:rPr lang="ru-RU" b="1" i="1" dirty="0">
                <a:solidFill>
                  <a:srgbClr val="002060"/>
                </a:solidFill>
                <a:latin typeface="Trebuchet MS"/>
                <a:cs typeface="+mn-cs"/>
              </a:rPr>
              <a:t>Участие в творческих педагогических конкурсах, семинарах. </a:t>
            </a:r>
          </a:p>
          <a:p>
            <a:pPr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"/>
              <a:defRPr/>
            </a:pPr>
            <a:r>
              <a:rPr lang="ru-RU" b="1" i="1" dirty="0">
                <a:solidFill>
                  <a:srgbClr val="002060"/>
                </a:solidFill>
                <a:latin typeface="Trebuchet MS"/>
                <a:cs typeface="+mn-cs"/>
              </a:rPr>
              <a:t>Разработка и реализация педагогических проектов.</a:t>
            </a:r>
          </a:p>
          <a:p>
            <a:pPr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"/>
              <a:defRPr/>
            </a:pPr>
            <a:r>
              <a:rPr lang="ru-RU" b="1" i="1" dirty="0">
                <a:solidFill>
                  <a:srgbClr val="002060"/>
                </a:solidFill>
                <a:latin typeface="Trebuchet MS"/>
                <a:cs typeface="+mn-cs"/>
              </a:rPr>
              <a:t>Открытые показы педагогической деятельности, целевых  прогулок.</a:t>
            </a:r>
          </a:p>
          <a:p>
            <a:pPr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"/>
              <a:defRPr/>
            </a:pPr>
            <a:r>
              <a:rPr lang="ru-RU" b="1" i="1" dirty="0">
                <a:solidFill>
                  <a:srgbClr val="002060"/>
                </a:solidFill>
                <a:latin typeface="Trebuchet MS"/>
                <a:cs typeface="+mn-cs"/>
              </a:rPr>
              <a:t>Участие в разработке основной общеобразовательной программы дошкольного образования ДОУ в соответствии с ФГОС ДО.</a:t>
            </a:r>
          </a:p>
          <a:p>
            <a:pPr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"/>
              <a:defRPr/>
            </a:pPr>
            <a:r>
              <a:rPr lang="ru-RU" b="1" i="1" dirty="0">
                <a:solidFill>
                  <a:srgbClr val="002060"/>
                </a:solidFill>
                <a:latin typeface="Trebuchet MS"/>
                <a:cs typeface="+mn-cs"/>
              </a:rPr>
              <a:t>Участие в творческой группе. </a:t>
            </a:r>
          </a:p>
          <a:p>
            <a:pPr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"/>
              <a:defRPr/>
            </a:pPr>
            <a:r>
              <a:rPr lang="ru-RU" b="1" i="1" dirty="0">
                <a:solidFill>
                  <a:srgbClr val="002060"/>
                </a:solidFill>
                <a:latin typeface="Trebuchet MS"/>
                <a:cs typeface="+mn-cs"/>
              </a:rPr>
              <a:t>Самообразование.</a:t>
            </a:r>
          </a:p>
          <a:p>
            <a:pPr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"/>
              <a:defRPr/>
            </a:pPr>
            <a:r>
              <a:rPr lang="ru-RU" b="1" i="1" dirty="0">
                <a:solidFill>
                  <a:srgbClr val="002060"/>
                </a:solidFill>
                <a:latin typeface="Trebuchet MS"/>
                <a:cs typeface="+mn-cs"/>
              </a:rPr>
              <a:t>Нетрадиционные формы работы с родителями.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User\Desktop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1913"/>
            <a:ext cx="9307513" cy="691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87450" y="-79375"/>
            <a:ext cx="7561263" cy="1736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800" b="1" kern="0" spc="50" dirty="0">
              <a:solidFill>
                <a:srgbClr val="002060"/>
              </a:solidFill>
              <a:effectLst>
                <a:outerShdw blurRad="76200" dist="50800" dir="5400000" algn="tl">
                  <a:srgbClr val="000000">
                    <a:alpha val="6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kern="0" dirty="0">
              <a:solidFill>
                <a:sysClr val="windowText" lastClr="000000"/>
              </a:solidFill>
            </a:endParaRPr>
          </a:p>
        </p:txBody>
      </p:sp>
      <p:sp>
        <p:nvSpPr>
          <p:cNvPr id="63492" name="Прямоугольник 6"/>
          <p:cNvSpPr>
            <a:spLocks noChangeArrowheads="1"/>
          </p:cNvSpPr>
          <p:nvPr/>
        </p:nvSpPr>
        <p:spPr bwMode="auto">
          <a:xfrm>
            <a:off x="684213" y="2708275"/>
            <a:ext cx="806450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3493" name="Прямоугольник 1"/>
          <p:cNvSpPr>
            <a:spLocks noChangeArrowheads="1"/>
          </p:cNvSpPr>
          <p:nvPr/>
        </p:nvSpPr>
        <p:spPr bwMode="auto">
          <a:xfrm>
            <a:off x="2555875" y="-865188"/>
            <a:ext cx="6192838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Calibri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6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3494" name="Прямоугольник 4"/>
          <p:cNvSpPr>
            <a:spLocks noChangeArrowheads="1"/>
          </p:cNvSpPr>
          <p:nvPr/>
        </p:nvSpPr>
        <p:spPr bwMode="auto">
          <a:xfrm>
            <a:off x="1258888" y="-571500"/>
            <a:ext cx="763428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495" name="Прямоугольник 3"/>
          <p:cNvSpPr>
            <a:spLocks noChangeArrowheads="1"/>
          </p:cNvSpPr>
          <p:nvPr/>
        </p:nvSpPr>
        <p:spPr bwMode="auto">
          <a:xfrm>
            <a:off x="1258888" y="-1820863"/>
            <a:ext cx="7634287" cy="251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1600" b="1" i="1">
              <a:solidFill>
                <a:srgbClr val="002060"/>
              </a:solidFill>
            </a:endParaRPr>
          </a:p>
        </p:txBody>
      </p:sp>
      <p:sp>
        <p:nvSpPr>
          <p:cNvPr id="63496" name="Прямоугольник 5"/>
          <p:cNvSpPr>
            <a:spLocks noChangeArrowheads="1"/>
          </p:cNvSpPr>
          <p:nvPr/>
        </p:nvSpPr>
        <p:spPr bwMode="auto">
          <a:xfrm>
            <a:off x="1258888" y="-1392238"/>
            <a:ext cx="7489825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497" name="Прямоугольник 7"/>
          <p:cNvSpPr>
            <a:spLocks noChangeArrowheads="1"/>
          </p:cNvSpPr>
          <p:nvPr/>
        </p:nvSpPr>
        <p:spPr bwMode="auto">
          <a:xfrm>
            <a:off x="1258888" y="-439738"/>
            <a:ext cx="7634287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59632" y="505123"/>
            <a:ext cx="7416824" cy="14032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24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Использование ИКТ  в образовательном процессе:</a:t>
            </a:r>
            <a:endParaRPr lang="ru-RU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457200"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2000" b="1" dirty="0">
                <a:solidFill>
                  <a:srgbClr val="FF3300"/>
                </a:solidFill>
                <a:latin typeface="Calibri"/>
                <a:ea typeface="Calibri"/>
                <a:cs typeface="Times New Roman"/>
              </a:rPr>
              <a:t>Список используемых Интернет- ресурсов:</a:t>
            </a:r>
            <a:endParaRPr lang="ru-RU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524000" y="1397001"/>
          <a:ext cx="7224464" cy="50747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97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2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4449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Название сайта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 сайта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449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ИНФОУРОК.РУ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https://infourok.ru/</a:t>
                      </a:r>
                      <a:endParaRPr kumimoji="0" 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449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педагогов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3"/>
                        </a:rPr>
                        <a:t>http</a:t>
                      </a:r>
                      <a:r>
                        <a:rPr kumimoji="0" lang="ru-RU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3"/>
                        </a:rPr>
                        <a:t>://</a:t>
                      </a:r>
                      <a:r>
                        <a:rPr kumimoji="0" lang="en-US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3"/>
                        </a:rPr>
                        <a:t>www</a:t>
                      </a:r>
                      <a:r>
                        <a:rPr kumimoji="0" lang="ru-RU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3"/>
                        </a:rPr>
                        <a:t>.</a:t>
                      </a:r>
                      <a:r>
                        <a:rPr kumimoji="0" lang="en-US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3"/>
                        </a:rPr>
                        <a:t>o</a:t>
                      </a:r>
                      <a:r>
                        <a:rPr kumimoji="0" lang="ru-RU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3"/>
                        </a:rPr>
                        <a:t>-</a:t>
                      </a:r>
                      <a:r>
                        <a:rPr kumimoji="0" lang="en-US" sz="1400" b="1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3"/>
                        </a:rPr>
                        <a:t>detstve</a:t>
                      </a:r>
                      <a:r>
                        <a:rPr kumimoji="0" lang="ru-RU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3"/>
                        </a:rPr>
                        <a:t>.</a:t>
                      </a:r>
                      <a:r>
                        <a:rPr kumimoji="0" lang="en-US" sz="1400" b="1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3"/>
                        </a:rPr>
                        <a:t>ru</a:t>
                      </a:r>
                      <a:r>
                        <a:rPr kumimoji="0" lang="ru-RU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3"/>
                        </a:rPr>
                        <a:t>/</a:t>
                      </a:r>
                      <a:r>
                        <a:rPr kumimoji="0" lang="en-US" sz="1400" b="1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3"/>
                        </a:rPr>
                        <a:t>forteachers</a:t>
                      </a:r>
                      <a:r>
                        <a:rPr kumimoji="0" lang="ru-RU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3"/>
                        </a:rPr>
                        <a:t>.</a:t>
                      </a:r>
                      <a:r>
                        <a:rPr kumimoji="0" lang="en-US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3"/>
                        </a:rPr>
                        <a:t>html</a:t>
                      </a:r>
                      <a:r>
                        <a:rPr kumimoji="0" lang="ru-RU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4"/>
                        </a:rPr>
                        <a:t> </a:t>
                      </a:r>
                      <a:endParaRPr kumimoji="0" lang="ru-RU" sz="1400" b="1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449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Портал «Солнышко»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5"/>
                        </a:rPr>
                        <a:t>http</a:t>
                      </a:r>
                      <a:r>
                        <a:rPr kumimoji="0" lang="ru-RU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5"/>
                        </a:rPr>
                        <a:t>://</a:t>
                      </a:r>
                      <a:r>
                        <a:rPr kumimoji="0" lang="en-US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5"/>
                        </a:rPr>
                        <a:t>www</a:t>
                      </a:r>
                      <a:r>
                        <a:rPr kumimoji="0" lang="ru-RU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5"/>
                        </a:rPr>
                        <a:t>.</a:t>
                      </a:r>
                      <a:r>
                        <a:rPr kumimoji="0" lang="en-US" sz="1400" b="1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5"/>
                        </a:rPr>
                        <a:t>solnet</a:t>
                      </a:r>
                      <a:r>
                        <a:rPr kumimoji="0" lang="ru-RU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5"/>
                        </a:rPr>
                        <a:t>.</a:t>
                      </a:r>
                      <a:r>
                        <a:rPr kumimoji="0" lang="en-US" sz="1400" b="1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5"/>
                        </a:rPr>
                        <a:t>ee</a:t>
                      </a:r>
                      <a:r>
                        <a:rPr kumimoji="0" lang="ru-RU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5"/>
                        </a:rPr>
                        <a:t>/</a:t>
                      </a:r>
                      <a:r>
                        <a:rPr kumimoji="0" lang="en-US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5"/>
                        </a:rPr>
                        <a:t>contests</a:t>
                      </a:r>
                      <a:r>
                        <a:rPr kumimoji="0" lang="ru-RU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5"/>
                        </a:rPr>
                        <a:t>/</a:t>
                      </a:r>
                      <a:r>
                        <a:rPr kumimoji="0" lang="en-US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5"/>
                        </a:rPr>
                        <a:t>index</a:t>
                      </a:r>
                      <a:r>
                        <a:rPr kumimoji="0" lang="ru-RU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5"/>
                        </a:rPr>
                        <a:t>.</a:t>
                      </a:r>
                      <a:r>
                        <a:rPr kumimoji="0" lang="en-US" sz="1400" b="1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5"/>
                        </a:rPr>
                        <a:t>php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kumimoji="0" 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829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Киндер-планет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6"/>
                        </a:rPr>
                        <a:t>http</a:t>
                      </a:r>
                      <a:r>
                        <a:rPr kumimoji="0" lang="ru-RU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6"/>
                        </a:rPr>
                        <a:t>://95.31.1.68/</a:t>
                      </a:r>
                      <a:r>
                        <a:rPr kumimoji="0" lang="en-US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6"/>
                        </a:rPr>
                        <a:t>users</a:t>
                      </a:r>
                      <a:r>
                        <a:rPr kumimoji="0" lang="ru-RU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6"/>
                        </a:rPr>
                        <a:t>.</a:t>
                      </a:r>
                      <a:r>
                        <a:rPr kumimoji="0" lang="en-US" sz="1400" b="1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6"/>
                        </a:rPr>
                        <a:t>php</a:t>
                      </a:r>
                      <a:r>
                        <a:rPr kumimoji="0" lang="ru-RU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6"/>
                        </a:rPr>
                        <a:t>?</a:t>
                      </a:r>
                      <a:r>
                        <a:rPr kumimoji="0" lang="en-US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6"/>
                        </a:rPr>
                        <a:t>m</a:t>
                      </a:r>
                      <a:r>
                        <a:rPr kumimoji="0" lang="ru-RU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6"/>
                        </a:rPr>
                        <a:t>=</a:t>
                      </a:r>
                      <a:r>
                        <a:rPr kumimoji="0" lang="en-US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6"/>
                        </a:rPr>
                        <a:t>register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kumimoji="0" 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4449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Твой ребенок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7"/>
                        </a:rPr>
                        <a:t>http</a:t>
                      </a:r>
                      <a:r>
                        <a:rPr kumimoji="0" lang="ru-RU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7"/>
                        </a:rPr>
                        <a:t>://</a:t>
                      </a:r>
                      <a:r>
                        <a:rPr kumimoji="0" lang="en-US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7"/>
                        </a:rPr>
                        <a:t>www</a:t>
                      </a:r>
                      <a:r>
                        <a:rPr kumimoji="0" lang="ru-RU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7"/>
                        </a:rPr>
                        <a:t>.</a:t>
                      </a:r>
                      <a:r>
                        <a:rPr kumimoji="0" lang="en-US" sz="1400" b="1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7"/>
                        </a:rPr>
                        <a:t>tvoyrebenok</a:t>
                      </a:r>
                      <a:r>
                        <a:rPr kumimoji="0" lang="ru-RU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7"/>
                        </a:rPr>
                        <a:t>.</a:t>
                      </a:r>
                      <a:r>
                        <a:rPr kumimoji="0" lang="en-US" sz="1400" b="1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7"/>
                        </a:rPr>
                        <a:t>ru</a:t>
                      </a:r>
                      <a:r>
                        <a:rPr kumimoji="0" lang="ru-RU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7"/>
                        </a:rPr>
                        <a:t>/</a:t>
                      </a:r>
                      <a:r>
                        <a:rPr kumimoji="0" lang="en-US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7"/>
                        </a:rPr>
                        <a:t>index</a:t>
                      </a:r>
                      <a:r>
                        <a:rPr kumimoji="0" lang="ru-RU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7"/>
                        </a:rPr>
                        <a:t>.</a:t>
                      </a:r>
                      <a:r>
                        <a:rPr kumimoji="0" lang="en-US" sz="1400" b="1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7"/>
                        </a:rPr>
                        <a:t>shtml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kumimoji="0" 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1285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Воспитание детей дошкольного возраста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8"/>
                        </a:rPr>
                        <a:t>http</a:t>
                      </a:r>
                      <a:r>
                        <a:rPr kumimoji="0" lang="ru-RU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8"/>
                        </a:rPr>
                        <a:t>://</a:t>
                      </a:r>
                      <a:r>
                        <a:rPr kumimoji="0" lang="en-US" sz="1400" b="1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8"/>
                        </a:rPr>
                        <a:t>doshvozrast</a:t>
                      </a:r>
                      <a:r>
                        <a:rPr kumimoji="0" lang="ru-RU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8"/>
                        </a:rPr>
                        <a:t>.</a:t>
                      </a:r>
                      <a:r>
                        <a:rPr kumimoji="0" lang="en-US" sz="1400" b="1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8"/>
                        </a:rPr>
                        <a:t>ru</a:t>
                      </a:r>
                      <a:r>
                        <a:rPr kumimoji="0" lang="ru-RU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8"/>
                        </a:rPr>
                        <a:t>/</a:t>
                      </a:r>
                      <a:r>
                        <a:rPr kumimoji="0" lang="en-US" sz="1400" b="1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8"/>
                        </a:rPr>
                        <a:t>rabrod</a:t>
                      </a:r>
                      <a:r>
                        <a:rPr kumimoji="0" lang="ru-RU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8"/>
                        </a:rPr>
                        <a:t>/</a:t>
                      </a:r>
                      <a:r>
                        <a:rPr kumimoji="0" lang="en-US" sz="1400" b="1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8"/>
                        </a:rPr>
                        <a:t>rabrod</a:t>
                      </a:r>
                      <a:r>
                        <a:rPr kumimoji="0" lang="ru-RU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8"/>
                        </a:rPr>
                        <a:t>.</a:t>
                      </a:r>
                      <a:r>
                        <a:rPr kumimoji="0" lang="en-US" sz="1400" b="1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8"/>
                        </a:rPr>
                        <a:t>htm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kumimoji="0" 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Сайт ЧИППКРО</a:t>
                      </a:r>
                    </a:p>
                    <a:p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https://ipk74.ru/</a:t>
                      </a:r>
                      <a:endParaRPr kumimoji="0" 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4449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Мультимедиа для дошколят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kumimoji="0" lang="en-US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9"/>
                        </a:rPr>
                        <a:t>http://lutiksol.narod2.ru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1285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Конспекты занятий в детском саду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10"/>
                        </a:rPr>
                        <a:t>http://konspekt.vscolu.ru/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kumimoji="0" 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4449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МААМ.РУ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https://www.maam.ru/</a:t>
                      </a:r>
                      <a:endParaRPr kumimoji="0" 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4449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Детсад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4"/>
                        </a:rPr>
                        <a:t>http://detsad-kitty.ru/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kumimoji="0" 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4449"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User\Desktop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283" y="-6499"/>
            <a:ext cx="930751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87450" y="-79375"/>
            <a:ext cx="7561263" cy="1736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800" b="1" kern="0" spc="50" dirty="0">
              <a:solidFill>
                <a:srgbClr val="002060"/>
              </a:solidFill>
              <a:effectLst>
                <a:outerShdw blurRad="76200" dist="50800" dir="5400000" algn="tl">
                  <a:srgbClr val="000000">
                    <a:alpha val="6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kern="0" dirty="0">
              <a:solidFill>
                <a:sysClr val="windowText" lastClr="000000"/>
              </a:solidFill>
            </a:endParaRPr>
          </a:p>
        </p:txBody>
      </p:sp>
      <p:sp>
        <p:nvSpPr>
          <p:cNvPr id="66564" name="Прямоугольник 6"/>
          <p:cNvSpPr>
            <a:spLocks noChangeArrowheads="1"/>
          </p:cNvSpPr>
          <p:nvPr/>
        </p:nvSpPr>
        <p:spPr bwMode="auto">
          <a:xfrm>
            <a:off x="684213" y="2708275"/>
            <a:ext cx="806450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6565" name="Прямоугольник 1"/>
          <p:cNvSpPr>
            <a:spLocks noChangeArrowheads="1"/>
          </p:cNvSpPr>
          <p:nvPr/>
        </p:nvSpPr>
        <p:spPr bwMode="auto">
          <a:xfrm>
            <a:off x="2555875" y="-865188"/>
            <a:ext cx="6192838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Calibri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6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6566" name="Прямоугольник 4"/>
          <p:cNvSpPr>
            <a:spLocks noChangeArrowheads="1"/>
          </p:cNvSpPr>
          <p:nvPr/>
        </p:nvSpPr>
        <p:spPr bwMode="auto">
          <a:xfrm>
            <a:off x="1258888" y="-571500"/>
            <a:ext cx="763428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67" name="Прямоугольник 3"/>
          <p:cNvSpPr>
            <a:spLocks noChangeArrowheads="1"/>
          </p:cNvSpPr>
          <p:nvPr/>
        </p:nvSpPr>
        <p:spPr bwMode="auto">
          <a:xfrm>
            <a:off x="1258888" y="-1820863"/>
            <a:ext cx="7634287" cy="251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1600" b="1" i="1">
              <a:solidFill>
                <a:srgbClr val="002060"/>
              </a:solidFill>
            </a:endParaRPr>
          </a:p>
        </p:txBody>
      </p:sp>
      <p:sp>
        <p:nvSpPr>
          <p:cNvPr id="66568" name="Прямоугольник 5"/>
          <p:cNvSpPr>
            <a:spLocks noChangeArrowheads="1"/>
          </p:cNvSpPr>
          <p:nvPr/>
        </p:nvSpPr>
        <p:spPr bwMode="auto">
          <a:xfrm>
            <a:off x="1258888" y="-1392238"/>
            <a:ext cx="7489825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69" name="Прямоугольник 7"/>
          <p:cNvSpPr>
            <a:spLocks noChangeArrowheads="1"/>
          </p:cNvSpPr>
          <p:nvPr/>
        </p:nvSpPr>
        <p:spPr bwMode="auto">
          <a:xfrm>
            <a:off x="1258888" y="-439738"/>
            <a:ext cx="7634287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59632" y="505123"/>
            <a:ext cx="7416824" cy="5170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24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Использование ИКТ в образовательном процессе</a:t>
            </a:r>
            <a:endParaRPr lang="ru-RU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66571" name="Прямоугольник 8"/>
          <p:cNvSpPr>
            <a:spLocks noChangeArrowheads="1"/>
          </p:cNvSpPr>
          <p:nvPr/>
        </p:nvSpPr>
        <p:spPr bwMode="auto">
          <a:xfrm>
            <a:off x="1258888" y="-211138"/>
            <a:ext cx="7634287" cy="138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100">
              <a:solidFill>
                <a:srgbClr val="000000"/>
              </a:solidFill>
              <a:latin typeface="Trebuchet MS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100">
              <a:solidFill>
                <a:srgbClr val="000000"/>
              </a:solidFill>
              <a:latin typeface="Trebuchet MS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100">
              <a:solidFill>
                <a:srgbClr val="000000"/>
              </a:solidFill>
              <a:latin typeface="Trebuchet MS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100">
              <a:solidFill>
                <a:srgbClr val="000000"/>
              </a:solidFill>
              <a:latin typeface="Trebuchet MS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6572" name="Прямоугольник 10"/>
          <p:cNvSpPr>
            <a:spLocks noChangeArrowheads="1"/>
          </p:cNvSpPr>
          <p:nvPr/>
        </p:nvSpPr>
        <p:spPr bwMode="auto">
          <a:xfrm>
            <a:off x="1258888" y="-1654175"/>
            <a:ext cx="748982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3350" y="-1808163"/>
            <a:ext cx="7272338" cy="799603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r>
              <a:rPr lang="ru-RU" sz="1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Оформление материалов по различным направлениям деятельности, с использованием программ Microsoft</a:t>
            </a:r>
            <a:r>
              <a:rPr lang="en-US" sz="1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O</a:t>
            </a:r>
            <a:r>
              <a:rPr lang="ru-RU" sz="1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ffice, Word, Excel, в том числе при разработки планов и конспектов НОД, различного вида мероприятий, консультаций для родителей.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r>
              <a:rPr lang="ru-RU" sz="1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презентаций в программе </a:t>
            </a:r>
            <a:r>
              <a:rPr lang="en-US" sz="1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Power Point</a:t>
            </a:r>
            <a:r>
              <a:rPr lang="ru-RU" sz="1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для повышения эффективности образовательной деятельности с детьми и педагогической компетенции у родителей в процессе проведения родительских собраний, праздничных мероприятий.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r>
              <a:rPr lang="ru-RU" sz="1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Использование презентаций и детских анимационных фильмов с целью информационного и научно-педагогического сопровождения образовательного процесса в группе, в подборе дополнительного познавательно – иллюстративного материала.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r>
              <a:rPr lang="ru-RU" sz="1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Оформление стендов, буклетов и визитной карточки группы.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r>
              <a:rPr lang="ru-RU" sz="1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Знакомство с периодикой, общения с коллегами, обмен опытом.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r>
              <a:rPr lang="ru-RU" sz="1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Размещение собственных методических разработок, публикаций, материалов на сайте ДОУ.</a:t>
            </a: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2400" b="1" dirty="0">
              <a:solidFill>
                <a:srgbClr val="232323"/>
              </a:solidFill>
              <a:latin typeface="Times New Roman"/>
              <a:ea typeface="Times New Roman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User\Desktop\фон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1913"/>
            <a:ext cx="9285288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87450" y="-79375"/>
            <a:ext cx="7561263" cy="1736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800" b="1" kern="0" spc="50" dirty="0">
              <a:solidFill>
                <a:srgbClr val="002060"/>
              </a:solidFill>
              <a:effectLst>
                <a:outerShdw blurRad="76200" dist="50800" dir="5400000" algn="tl">
                  <a:srgbClr val="000000">
                    <a:alpha val="6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kern="0" dirty="0">
              <a:solidFill>
                <a:sysClr val="windowText" lastClr="000000"/>
              </a:solidFill>
            </a:endParaRPr>
          </a:p>
        </p:txBody>
      </p:sp>
      <p:sp>
        <p:nvSpPr>
          <p:cNvPr id="70660" name="Прямоугольник 6"/>
          <p:cNvSpPr>
            <a:spLocks noChangeArrowheads="1"/>
          </p:cNvSpPr>
          <p:nvPr/>
        </p:nvSpPr>
        <p:spPr bwMode="auto">
          <a:xfrm>
            <a:off x="684213" y="2708275"/>
            <a:ext cx="806450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0661" name="Прямоугольник 1"/>
          <p:cNvSpPr>
            <a:spLocks noChangeArrowheads="1"/>
          </p:cNvSpPr>
          <p:nvPr/>
        </p:nvSpPr>
        <p:spPr bwMode="auto">
          <a:xfrm>
            <a:off x="2555875" y="-865188"/>
            <a:ext cx="6192838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Calibri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6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0662" name="Прямоугольник 4"/>
          <p:cNvSpPr>
            <a:spLocks noChangeArrowheads="1"/>
          </p:cNvSpPr>
          <p:nvPr/>
        </p:nvSpPr>
        <p:spPr bwMode="auto">
          <a:xfrm>
            <a:off x="1258888" y="-571500"/>
            <a:ext cx="763428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663" name="Прямоугольник 3"/>
          <p:cNvSpPr>
            <a:spLocks noChangeArrowheads="1"/>
          </p:cNvSpPr>
          <p:nvPr/>
        </p:nvSpPr>
        <p:spPr bwMode="auto">
          <a:xfrm>
            <a:off x="1258888" y="-1820863"/>
            <a:ext cx="7634287" cy="251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1600" b="1" i="1">
              <a:solidFill>
                <a:srgbClr val="002060"/>
              </a:solidFill>
            </a:endParaRPr>
          </a:p>
        </p:txBody>
      </p:sp>
      <p:sp>
        <p:nvSpPr>
          <p:cNvPr id="70664" name="Прямоугольник 5"/>
          <p:cNvSpPr>
            <a:spLocks noChangeArrowheads="1"/>
          </p:cNvSpPr>
          <p:nvPr/>
        </p:nvSpPr>
        <p:spPr bwMode="auto">
          <a:xfrm>
            <a:off x="1258888" y="-1392238"/>
            <a:ext cx="7489825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665" name="Прямоугольник 7"/>
          <p:cNvSpPr>
            <a:spLocks noChangeArrowheads="1"/>
          </p:cNvSpPr>
          <p:nvPr/>
        </p:nvSpPr>
        <p:spPr bwMode="auto">
          <a:xfrm>
            <a:off x="1258888" y="-439738"/>
            <a:ext cx="7634287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59632" y="-211612"/>
            <a:ext cx="7632848" cy="13173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3200" b="1" dirty="0">
              <a:ln w="24498" cap="flat" cmpd="dbl" algn="ctr">
                <a:solidFill>
                  <a:srgbClr val="D02E29"/>
                </a:solidFill>
                <a:prstDash val="solid"/>
                <a:miter lim="0"/>
              </a:ln>
              <a:gradFill>
                <a:gsLst>
                  <a:gs pos="10000">
                    <a:srgbClr val="FBF3F3"/>
                  </a:gs>
                  <a:gs pos="60000">
                    <a:srgbClr val="F3D8D8"/>
                  </a:gs>
                  <a:gs pos="100000">
                    <a:srgbClr val="E38C8A"/>
                  </a:gs>
                </a:gsLst>
                <a:lin ang="5400000" scaled="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32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Работа с родителями</a:t>
            </a:r>
            <a:endParaRPr lang="ru-RU" sz="3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70667" name="Прямоугольник 10"/>
          <p:cNvSpPr>
            <a:spLocks noChangeArrowheads="1"/>
          </p:cNvSpPr>
          <p:nvPr/>
        </p:nvSpPr>
        <p:spPr bwMode="auto">
          <a:xfrm>
            <a:off x="1258888" y="-1654175"/>
            <a:ext cx="748982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3350" y="450850"/>
            <a:ext cx="5832475" cy="37036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800100" lvl="1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2400" b="1" dirty="0">
              <a:solidFill>
                <a:srgbClr val="232323"/>
              </a:solidFill>
              <a:latin typeface="Times New Roman"/>
              <a:ea typeface="Times New Roman"/>
              <a:cs typeface="+mn-cs"/>
            </a:endParaRPr>
          </a:p>
        </p:txBody>
      </p:sp>
      <p:sp>
        <p:nvSpPr>
          <p:cNvPr id="70669" name="Прямоугольник 13"/>
          <p:cNvSpPr>
            <a:spLocks noChangeArrowheads="1"/>
          </p:cNvSpPr>
          <p:nvPr/>
        </p:nvSpPr>
        <p:spPr bwMode="auto">
          <a:xfrm>
            <a:off x="1403350" y="-679450"/>
            <a:ext cx="727233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0670" name="Прямоугольник 9"/>
          <p:cNvSpPr>
            <a:spLocks noChangeArrowheads="1"/>
          </p:cNvSpPr>
          <p:nvPr/>
        </p:nvSpPr>
        <p:spPr bwMode="auto">
          <a:xfrm>
            <a:off x="1187450" y="-1079500"/>
            <a:ext cx="7561263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7450" y="-2433638"/>
            <a:ext cx="7561263" cy="7725192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/>
            <a:endParaRPr lang="ru-RU" u="sng" dirty="0">
              <a:latin typeface="Times New Roman" pitchFamily="18" charset="0"/>
              <a:ea typeface="Times New Roman" pitchFamily="18" charset="0"/>
              <a:cs typeface="Calibri" pitchFamily="34" charset="0"/>
            </a:endParaRPr>
          </a:p>
          <a:p>
            <a:pPr hangingPunct="0"/>
            <a:endParaRPr lang="ru-RU" u="sng" dirty="0">
              <a:latin typeface="Times New Roman" pitchFamily="18" charset="0"/>
              <a:ea typeface="Times New Roman" pitchFamily="18" charset="0"/>
              <a:cs typeface="Calibri" pitchFamily="34" charset="0"/>
            </a:endParaRPr>
          </a:p>
          <a:p>
            <a:pPr hangingPunct="0"/>
            <a:endParaRPr lang="ru-RU" u="sng" dirty="0">
              <a:latin typeface="Times New Roman" pitchFamily="18" charset="0"/>
              <a:ea typeface="Times New Roman" pitchFamily="18" charset="0"/>
              <a:cs typeface="Calibri" pitchFamily="34" charset="0"/>
            </a:endParaRPr>
          </a:p>
          <a:p>
            <a:pPr hangingPunct="0"/>
            <a:endParaRPr lang="ru-RU" u="sng" dirty="0">
              <a:latin typeface="Times New Roman" pitchFamily="18" charset="0"/>
              <a:ea typeface="Times New Roman" pitchFamily="18" charset="0"/>
              <a:cs typeface="Calibri" pitchFamily="34" charset="0"/>
            </a:endParaRPr>
          </a:p>
          <a:p>
            <a:pPr hangingPunct="0"/>
            <a:endParaRPr lang="ru-RU" u="sng" dirty="0">
              <a:latin typeface="Times New Roman" pitchFamily="18" charset="0"/>
              <a:ea typeface="Times New Roman" pitchFamily="18" charset="0"/>
              <a:cs typeface="Calibri" pitchFamily="34" charset="0"/>
            </a:endParaRPr>
          </a:p>
          <a:p>
            <a:pPr hangingPunct="0"/>
            <a:endParaRPr lang="ru-RU" u="sng" dirty="0">
              <a:latin typeface="Times New Roman" pitchFamily="18" charset="0"/>
              <a:ea typeface="Times New Roman" pitchFamily="18" charset="0"/>
              <a:cs typeface="Calibri" pitchFamily="34" charset="0"/>
            </a:endParaRPr>
          </a:p>
          <a:p>
            <a:pPr hangingPunct="0"/>
            <a:endParaRPr lang="ru-RU" u="sng" dirty="0">
              <a:latin typeface="Times New Roman" pitchFamily="18" charset="0"/>
              <a:ea typeface="Times New Roman" pitchFamily="18" charset="0"/>
              <a:cs typeface="Calibri" pitchFamily="34" charset="0"/>
            </a:endParaRPr>
          </a:p>
          <a:p>
            <a:pPr hangingPunct="0"/>
            <a:endParaRPr lang="ru-RU" u="sng" dirty="0">
              <a:latin typeface="Times New Roman" pitchFamily="18" charset="0"/>
              <a:ea typeface="Times New Roman" pitchFamily="18" charset="0"/>
              <a:cs typeface="Calibri" pitchFamily="34" charset="0"/>
            </a:endParaRPr>
          </a:p>
          <a:p>
            <a:pPr hangingPunct="0"/>
            <a:endParaRPr lang="ru-RU" u="sng" dirty="0">
              <a:latin typeface="Times New Roman" pitchFamily="18" charset="0"/>
              <a:ea typeface="Times New Roman" pitchFamily="18" charset="0"/>
              <a:cs typeface="Calibri" pitchFamily="34" charset="0"/>
            </a:endParaRPr>
          </a:p>
          <a:p>
            <a:pPr hangingPunct="0"/>
            <a:endParaRPr lang="ru-RU" u="sng" dirty="0">
              <a:latin typeface="Times New Roman" pitchFamily="18" charset="0"/>
              <a:ea typeface="Times New Roman" pitchFamily="18" charset="0"/>
              <a:cs typeface="Calibri" pitchFamily="34" charset="0"/>
            </a:endParaRPr>
          </a:p>
          <a:p>
            <a:pPr hangingPunct="0"/>
            <a:endParaRPr lang="ru-RU" u="sng" dirty="0">
              <a:latin typeface="Times New Roman" pitchFamily="18" charset="0"/>
              <a:ea typeface="Times New Roman" pitchFamily="18" charset="0"/>
              <a:cs typeface="Calibri" pitchFamily="34" charset="0"/>
            </a:endParaRPr>
          </a:p>
          <a:p>
            <a:pPr hangingPunct="0"/>
            <a:endParaRPr lang="ru-RU" u="sng" dirty="0">
              <a:latin typeface="Times New Roman" pitchFamily="18" charset="0"/>
              <a:ea typeface="Times New Roman" pitchFamily="18" charset="0"/>
              <a:cs typeface="Calibri" pitchFamily="34" charset="0"/>
            </a:endParaRPr>
          </a:p>
          <a:p>
            <a:pPr algn="just" hangingPunct="0"/>
            <a:endParaRPr lang="ru-RU" sz="1400" b="1" u="sng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Calibri" pitchFamily="34" charset="0"/>
            </a:endParaRPr>
          </a:p>
          <a:p>
            <a:pPr algn="just" hangingPunct="0"/>
            <a:r>
              <a:rPr lang="ru-RU" sz="14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Calibri" pitchFamily="34" charset="0"/>
              </a:rPr>
              <a:t>Родительские собрания 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Calibri" pitchFamily="34" charset="0"/>
              </a:rPr>
              <a:t>«Воспитание любви к родному селу», «Развитие речи детей с помощью скороговорок, чистоговорок», «Ваш ребенок идет в 1 класс», «Семейные традиции», «Наказания и поощрения», «Кризис ребенка 5-6-ти лет».</a:t>
            </a:r>
          </a:p>
          <a:p>
            <a:pPr algn="just" hangingPunct="0"/>
            <a:r>
              <a:rPr lang="ru-RU" sz="14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Calibri" pitchFamily="34" charset="0"/>
              </a:rPr>
              <a:t>Памятки: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Calibri" pitchFamily="34" charset="0"/>
              </a:rPr>
              <a:t>«Будущие первоклассники- советы и пожелания», «Гиперактивный ребенок. Советы по воспитанию», «Как правильно делать артикуляционную гимнастику», «Пальчиковые игры дома», «Вреден ли компьютер для детей».</a:t>
            </a:r>
          </a:p>
          <a:p>
            <a:pPr algn="just"/>
            <a:r>
              <a:rPr lang="ru-RU" sz="14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Calibri" pitchFamily="34" charset="0"/>
              </a:rPr>
              <a:t>Консультации: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Calibri" pitchFamily="34" charset="0"/>
              </a:rPr>
              <a:t>«Как правильно выполнять домашние задания», «Ваш ребёнок идёт в первый класс», «Читаем дома вместе», «Осторожно, лед!», «Как приобщить ребёнка к безопасному поведению на дороге», «Пожар и дети», «Развитие речи через театральную деятельность», «Права ребенка», «Осанка ребенка», «Гимнастика после сна», «Пальчиковая гимнастика», «Упражнения для малоподвижных детей».</a:t>
            </a:r>
          </a:p>
          <a:p>
            <a:pPr algn="just" hangingPunct="0"/>
            <a:r>
              <a:rPr lang="ru-RU" sz="14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Calibri" pitchFamily="34" charset="0"/>
              </a:rPr>
              <a:t>Мастер-классы: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Calibri" pitchFamily="34" charset="0"/>
              </a:rPr>
              <a:t>«Развитие мелкой моторики рук», «Развиваем речь с помощью скороговорок», «Пальчиковые игры», «Театр на столе», «Сочиняем сказки», «Нетрадиционные методы рисования», «Артикуляционная гимнастика в картинках».</a:t>
            </a:r>
          </a:p>
          <a:p>
            <a:pPr algn="just" hangingPunct="0"/>
            <a:r>
              <a:rPr lang="ru-RU" sz="14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Calibri" pitchFamily="34" charset="0"/>
              </a:rPr>
              <a:t>Конкурсы для родителей: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Calibri" pitchFamily="34" charset="0"/>
              </a:rPr>
              <a:t>«Новогодняя игрушка», «Моя мама лучше всех», «Мама, папа, я- спортивная семья», «Моя мама-кулинар», «Моя семья», «Осенняя фантазия», «Лучший скворечник», «Лучший участок ДОУ».</a:t>
            </a:r>
          </a:p>
          <a:p>
            <a:pPr algn="just" hangingPunct="0"/>
            <a:r>
              <a:rPr lang="ru-RU" sz="14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Calibri" pitchFamily="34" charset="0"/>
              </a:rPr>
              <a:t>Презентации для родителей: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Calibri" pitchFamily="34" charset="0"/>
              </a:rPr>
              <a:t>«Наша группа», «Развивающая среда группы», «Артикуляционная гимнастика», «Скороговорки и чистоговорки».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Users\User\Desktop\фон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1913"/>
            <a:ext cx="9285288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87450" y="-79375"/>
            <a:ext cx="7561263" cy="1736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800" b="1" kern="0" spc="50" dirty="0">
              <a:solidFill>
                <a:srgbClr val="002060"/>
              </a:solidFill>
              <a:effectLst>
                <a:outerShdw blurRad="76200" dist="50800" dir="5400000" algn="tl">
                  <a:srgbClr val="000000">
                    <a:alpha val="6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kern="0" dirty="0">
              <a:solidFill>
                <a:sysClr val="windowText" lastClr="000000"/>
              </a:solidFill>
            </a:endParaRPr>
          </a:p>
        </p:txBody>
      </p:sp>
      <p:sp>
        <p:nvSpPr>
          <p:cNvPr id="72708" name="Прямоугольник 6"/>
          <p:cNvSpPr>
            <a:spLocks noChangeArrowheads="1"/>
          </p:cNvSpPr>
          <p:nvPr/>
        </p:nvSpPr>
        <p:spPr bwMode="auto">
          <a:xfrm>
            <a:off x="684213" y="2708275"/>
            <a:ext cx="806450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2709" name="Прямоугольник 1"/>
          <p:cNvSpPr>
            <a:spLocks noChangeArrowheads="1"/>
          </p:cNvSpPr>
          <p:nvPr/>
        </p:nvSpPr>
        <p:spPr bwMode="auto">
          <a:xfrm>
            <a:off x="2555875" y="-865188"/>
            <a:ext cx="6192838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Calibri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6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2710" name="Прямоугольник 4"/>
          <p:cNvSpPr>
            <a:spLocks noChangeArrowheads="1"/>
          </p:cNvSpPr>
          <p:nvPr/>
        </p:nvSpPr>
        <p:spPr bwMode="auto">
          <a:xfrm>
            <a:off x="1258888" y="-571500"/>
            <a:ext cx="763428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711" name="Прямоугольник 3"/>
          <p:cNvSpPr>
            <a:spLocks noChangeArrowheads="1"/>
          </p:cNvSpPr>
          <p:nvPr/>
        </p:nvSpPr>
        <p:spPr bwMode="auto">
          <a:xfrm>
            <a:off x="1258888" y="-1820863"/>
            <a:ext cx="7634287" cy="251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1600" b="1" i="1">
              <a:solidFill>
                <a:srgbClr val="002060"/>
              </a:solidFill>
            </a:endParaRPr>
          </a:p>
        </p:txBody>
      </p:sp>
      <p:sp>
        <p:nvSpPr>
          <p:cNvPr id="72712" name="Прямоугольник 5"/>
          <p:cNvSpPr>
            <a:spLocks noChangeArrowheads="1"/>
          </p:cNvSpPr>
          <p:nvPr/>
        </p:nvSpPr>
        <p:spPr bwMode="auto">
          <a:xfrm>
            <a:off x="1258888" y="-1392238"/>
            <a:ext cx="7489825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713" name="Прямоугольник 7"/>
          <p:cNvSpPr>
            <a:spLocks noChangeArrowheads="1"/>
          </p:cNvSpPr>
          <p:nvPr/>
        </p:nvSpPr>
        <p:spPr bwMode="auto">
          <a:xfrm>
            <a:off x="1258888" y="-439738"/>
            <a:ext cx="7634287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714" name="Прямоугольник 10"/>
          <p:cNvSpPr>
            <a:spLocks noChangeArrowheads="1"/>
          </p:cNvSpPr>
          <p:nvPr/>
        </p:nvSpPr>
        <p:spPr bwMode="auto">
          <a:xfrm>
            <a:off x="1258888" y="-1654175"/>
            <a:ext cx="748982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3350" y="450850"/>
            <a:ext cx="5832475" cy="37036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800100" lvl="1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2400" b="1" dirty="0">
              <a:solidFill>
                <a:srgbClr val="232323"/>
              </a:solidFill>
              <a:latin typeface="Times New Roman"/>
              <a:ea typeface="Times New Roman"/>
              <a:cs typeface="+mn-cs"/>
            </a:endParaRPr>
          </a:p>
        </p:txBody>
      </p:sp>
      <p:sp>
        <p:nvSpPr>
          <p:cNvPr id="72716" name="Прямоугольник 13"/>
          <p:cNvSpPr>
            <a:spLocks noChangeArrowheads="1"/>
          </p:cNvSpPr>
          <p:nvPr/>
        </p:nvSpPr>
        <p:spPr bwMode="auto">
          <a:xfrm>
            <a:off x="755650" y="-803275"/>
            <a:ext cx="727233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2717" name="Прямоугольник 9"/>
          <p:cNvSpPr>
            <a:spLocks noChangeArrowheads="1"/>
          </p:cNvSpPr>
          <p:nvPr/>
        </p:nvSpPr>
        <p:spPr bwMode="auto">
          <a:xfrm>
            <a:off x="1187450" y="-1079500"/>
            <a:ext cx="7561263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7450" y="-2433638"/>
            <a:ext cx="7561263" cy="3662363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>
              <a:spcAft>
                <a:spcPts val="0"/>
              </a:spcAft>
              <a:defRPr/>
            </a:pPr>
            <a:endParaRPr lang="ru-RU" u="sng" kern="1400" dirty="0"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sz="1600" b="1" kern="1400" dirty="0">
              <a:solidFill>
                <a:srgbClr val="0070C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87624" y="697483"/>
            <a:ext cx="7272808" cy="40164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b="1" dirty="0">
              <a:ln w="24498" cap="flat" cmpd="dbl" algn="ctr">
                <a:solidFill>
                  <a:srgbClr val="D02E29"/>
                </a:solidFill>
                <a:prstDash val="solid"/>
                <a:miter lim="0"/>
              </a:ln>
              <a:gradFill>
                <a:gsLst>
                  <a:gs pos="10000">
                    <a:srgbClr val="FBF3F3"/>
                  </a:gs>
                  <a:gs pos="60000">
                    <a:srgbClr val="F3D8D8"/>
                  </a:gs>
                  <a:gs pos="100000">
                    <a:srgbClr val="E38C8A"/>
                  </a:gs>
                </a:gsLst>
                <a:lin ang="5400000" scaled="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40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КОПИЛКА ДОСТИЖЕНИЙ</a:t>
            </a: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40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(грамоты, дипломы, сертификаты)</a:t>
            </a: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Users\User\Desktop\фон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1913"/>
            <a:ext cx="9285288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87450" y="-79375"/>
            <a:ext cx="7561263" cy="1736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800" b="1" kern="0" spc="50" dirty="0">
              <a:solidFill>
                <a:srgbClr val="002060"/>
              </a:solidFill>
              <a:effectLst>
                <a:outerShdw blurRad="76200" dist="50800" dir="5400000" algn="tl">
                  <a:srgbClr val="000000">
                    <a:alpha val="6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kern="0" dirty="0">
              <a:solidFill>
                <a:sysClr val="windowText" lastClr="000000"/>
              </a:solidFill>
            </a:endParaRPr>
          </a:p>
        </p:txBody>
      </p:sp>
      <p:sp>
        <p:nvSpPr>
          <p:cNvPr id="73732" name="Прямоугольник 6"/>
          <p:cNvSpPr>
            <a:spLocks noChangeArrowheads="1"/>
          </p:cNvSpPr>
          <p:nvPr/>
        </p:nvSpPr>
        <p:spPr bwMode="auto">
          <a:xfrm>
            <a:off x="684213" y="2708275"/>
            <a:ext cx="806450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3733" name="Прямоугольник 1"/>
          <p:cNvSpPr>
            <a:spLocks noChangeArrowheads="1"/>
          </p:cNvSpPr>
          <p:nvPr/>
        </p:nvSpPr>
        <p:spPr bwMode="auto">
          <a:xfrm>
            <a:off x="2555875" y="-865188"/>
            <a:ext cx="6192838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Calibri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6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3734" name="Прямоугольник 4"/>
          <p:cNvSpPr>
            <a:spLocks noChangeArrowheads="1"/>
          </p:cNvSpPr>
          <p:nvPr/>
        </p:nvSpPr>
        <p:spPr bwMode="auto">
          <a:xfrm>
            <a:off x="1258888" y="-571500"/>
            <a:ext cx="763428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735" name="Прямоугольник 3"/>
          <p:cNvSpPr>
            <a:spLocks noChangeArrowheads="1"/>
          </p:cNvSpPr>
          <p:nvPr/>
        </p:nvSpPr>
        <p:spPr bwMode="auto">
          <a:xfrm>
            <a:off x="1258888" y="-1820863"/>
            <a:ext cx="7634287" cy="251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1600" b="1" i="1">
              <a:solidFill>
                <a:srgbClr val="002060"/>
              </a:solidFill>
            </a:endParaRPr>
          </a:p>
        </p:txBody>
      </p:sp>
      <p:sp>
        <p:nvSpPr>
          <p:cNvPr id="73736" name="Прямоугольник 5"/>
          <p:cNvSpPr>
            <a:spLocks noChangeArrowheads="1"/>
          </p:cNvSpPr>
          <p:nvPr/>
        </p:nvSpPr>
        <p:spPr bwMode="auto">
          <a:xfrm>
            <a:off x="1258888" y="-1392238"/>
            <a:ext cx="7489825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737" name="Прямоугольник 7"/>
          <p:cNvSpPr>
            <a:spLocks noChangeArrowheads="1"/>
          </p:cNvSpPr>
          <p:nvPr/>
        </p:nvSpPr>
        <p:spPr bwMode="auto">
          <a:xfrm>
            <a:off x="1258888" y="-439738"/>
            <a:ext cx="7634287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738" name="Прямоугольник 10"/>
          <p:cNvSpPr>
            <a:spLocks noChangeArrowheads="1"/>
          </p:cNvSpPr>
          <p:nvPr/>
        </p:nvSpPr>
        <p:spPr bwMode="auto">
          <a:xfrm>
            <a:off x="1258888" y="-1654175"/>
            <a:ext cx="748982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3350" y="450850"/>
            <a:ext cx="5832475" cy="37036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800100" lvl="1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2400" b="1" dirty="0">
              <a:solidFill>
                <a:srgbClr val="232323"/>
              </a:solidFill>
              <a:latin typeface="Times New Roman"/>
              <a:ea typeface="Times New Roman"/>
              <a:cs typeface="+mn-cs"/>
            </a:endParaRPr>
          </a:p>
        </p:txBody>
      </p:sp>
      <p:sp>
        <p:nvSpPr>
          <p:cNvPr id="73740" name="Прямоугольник 13"/>
          <p:cNvSpPr>
            <a:spLocks noChangeArrowheads="1"/>
          </p:cNvSpPr>
          <p:nvPr/>
        </p:nvSpPr>
        <p:spPr bwMode="auto">
          <a:xfrm>
            <a:off x="755650" y="-803275"/>
            <a:ext cx="727233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3741" name="Прямоугольник 9"/>
          <p:cNvSpPr>
            <a:spLocks noChangeArrowheads="1"/>
          </p:cNvSpPr>
          <p:nvPr/>
        </p:nvSpPr>
        <p:spPr bwMode="auto">
          <a:xfrm>
            <a:off x="1187450" y="-1079500"/>
            <a:ext cx="7561263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7450" y="-2433638"/>
            <a:ext cx="7561263" cy="3662363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>
              <a:spcAft>
                <a:spcPts val="0"/>
              </a:spcAft>
              <a:defRPr/>
            </a:pPr>
            <a:endParaRPr lang="ru-RU" u="sng" kern="1400" dirty="0"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sz="1600" b="1" kern="1400" dirty="0">
              <a:solidFill>
                <a:srgbClr val="0070C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87624" y="697483"/>
            <a:ext cx="7272808" cy="16363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b="1" dirty="0">
              <a:ln w="24498" cap="flat" cmpd="dbl" algn="ctr">
                <a:solidFill>
                  <a:srgbClr val="D02E29"/>
                </a:solidFill>
                <a:prstDash val="solid"/>
                <a:miter lim="0"/>
              </a:ln>
              <a:gradFill>
                <a:gsLst>
                  <a:gs pos="10000">
                    <a:srgbClr val="FBF3F3"/>
                  </a:gs>
                  <a:gs pos="60000">
                    <a:srgbClr val="F3D8D8"/>
                  </a:gs>
                  <a:gs pos="100000">
                    <a:srgbClr val="E38C8A"/>
                  </a:gs>
                </a:gsLst>
                <a:lin ang="5400000" scaled="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33794" name="AutoShape 2" descr="imap://dszvezda%40bk%2Eru@imap.mail.ru:993/fetch%3EUID%3E/INBOX%3E52351?part=1.2&amp;type=image/jpeg&amp;filename=20210512_10573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3795" name="Picture 3" descr="d:\Users\zvezda1\Desktop\ПДД 09.02\20210512_10573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500042"/>
            <a:ext cx="6690877" cy="46434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Users\User\Desktop\фон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1913"/>
            <a:ext cx="9285288" cy="691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87450" y="-79375"/>
            <a:ext cx="7561263" cy="1736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800" b="1" kern="0" spc="50" dirty="0">
              <a:solidFill>
                <a:srgbClr val="002060"/>
              </a:solidFill>
              <a:effectLst>
                <a:outerShdw blurRad="76200" dist="50800" dir="5400000" algn="tl">
                  <a:srgbClr val="000000">
                    <a:alpha val="6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kern="0" dirty="0">
              <a:solidFill>
                <a:sysClr val="windowText" lastClr="000000"/>
              </a:solidFill>
            </a:endParaRPr>
          </a:p>
        </p:txBody>
      </p:sp>
      <p:sp>
        <p:nvSpPr>
          <p:cNvPr id="86020" name="Прямоугольник 6"/>
          <p:cNvSpPr>
            <a:spLocks noChangeArrowheads="1"/>
          </p:cNvSpPr>
          <p:nvPr/>
        </p:nvSpPr>
        <p:spPr bwMode="auto">
          <a:xfrm>
            <a:off x="684213" y="2708275"/>
            <a:ext cx="806450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6021" name="Прямоугольник 1"/>
          <p:cNvSpPr>
            <a:spLocks noChangeArrowheads="1"/>
          </p:cNvSpPr>
          <p:nvPr/>
        </p:nvSpPr>
        <p:spPr bwMode="auto">
          <a:xfrm>
            <a:off x="2555875" y="-865188"/>
            <a:ext cx="6192838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Calibri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6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6022" name="Прямоугольник 4"/>
          <p:cNvSpPr>
            <a:spLocks noChangeArrowheads="1"/>
          </p:cNvSpPr>
          <p:nvPr/>
        </p:nvSpPr>
        <p:spPr bwMode="auto">
          <a:xfrm>
            <a:off x="1258888" y="-571500"/>
            <a:ext cx="763428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023" name="Прямоугольник 3"/>
          <p:cNvSpPr>
            <a:spLocks noChangeArrowheads="1"/>
          </p:cNvSpPr>
          <p:nvPr/>
        </p:nvSpPr>
        <p:spPr bwMode="auto">
          <a:xfrm>
            <a:off x="1258888" y="-1820863"/>
            <a:ext cx="7634287" cy="251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1600" b="1" i="1">
              <a:solidFill>
                <a:srgbClr val="002060"/>
              </a:solidFill>
            </a:endParaRPr>
          </a:p>
        </p:txBody>
      </p:sp>
      <p:sp>
        <p:nvSpPr>
          <p:cNvPr id="86024" name="Прямоугольник 5"/>
          <p:cNvSpPr>
            <a:spLocks noChangeArrowheads="1"/>
          </p:cNvSpPr>
          <p:nvPr/>
        </p:nvSpPr>
        <p:spPr bwMode="auto">
          <a:xfrm>
            <a:off x="1258888" y="-1392238"/>
            <a:ext cx="7489825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025" name="Прямоугольник 7"/>
          <p:cNvSpPr>
            <a:spLocks noChangeArrowheads="1"/>
          </p:cNvSpPr>
          <p:nvPr/>
        </p:nvSpPr>
        <p:spPr bwMode="auto">
          <a:xfrm>
            <a:off x="1258888" y="-439738"/>
            <a:ext cx="7634287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026" name="Прямоугольник 10"/>
          <p:cNvSpPr>
            <a:spLocks noChangeArrowheads="1"/>
          </p:cNvSpPr>
          <p:nvPr/>
        </p:nvSpPr>
        <p:spPr bwMode="auto">
          <a:xfrm>
            <a:off x="1258888" y="-1654175"/>
            <a:ext cx="748982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3350" y="450850"/>
            <a:ext cx="5832475" cy="37036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800100" lvl="1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2400" b="1" dirty="0">
              <a:solidFill>
                <a:srgbClr val="232323"/>
              </a:solidFill>
              <a:latin typeface="Times New Roman"/>
              <a:ea typeface="Times New Roman"/>
            </a:endParaRPr>
          </a:p>
        </p:txBody>
      </p:sp>
      <p:sp>
        <p:nvSpPr>
          <p:cNvPr id="86028" name="Прямоугольник 13"/>
          <p:cNvSpPr>
            <a:spLocks noChangeArrowheads="1"/>
          </p:cNvSpPr>
          <p:nvPr/>
        </p:nvSpPr>
        <p:spPr bwMode="auto">
          <a:xfrm>
            <a:off x="755650" y="-803275"/>
            <a:ext cx="727233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6029" name="Прямоугольник 9"/>
          <p:cNvSpPr>
            <a:spLocks noChangeArrowheads="1"/>
          </p:cNvSpPr>
          <p:nvPr/>
        </p:nvSpPr>
        <p:spPr bwMode="auto">
          <a:xfrm>
            <a:off x="1187450" y="-1079500"/>
            <a:ext cx="7561263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7450" y="-2433638"/>
            <a:ext cx="7561263" cy="3662363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sz="1600" b="1" kern="1400" dirty="0">
              <a:solidFill>
                <a:srgbClr val="0070C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87624" y="697483"/>
            <a:ext cx="7272808" cy="33085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b="1" dirty="0">
              <a:ln w="24498" cap="flat" cmpd="dbl" algn="ctr">
                <a:solidFill>
                  <a:srgbClr val="D02E29"/>
                </a:solidFill>
                <a:prstDash val="solid"/>
                <a:miter lim="0"/>
              </a:ln>
              <a:gradFill>
                <a:gsLst>
                  <a:gs pos="10000">
                    <a:srgbClr val="FBF3F3"/>
                  </a:gs>
                  <a:gs pos="60000">
                    <a:srgbClr val="F3D8D8"/>
                  </a:gs>
                  <a:gs pos="100000">
                    <a:srgbClr val="E38C8A"/>
                  </a:gs>
                </a:gsLst>
                <a:lin ang="5400000" scaled="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b="1" dirty="0">
              <a:ln w="24498" cap="flat" cmpd="dbl" algn="ctr">
                <a:solidFill>
                  <a:srgbClr val="D02E29"/>
                </a:solidFill>
                <a:prstDash val="solid"/>
                <a:miter lim="0"/>
              </a:ln>
              <a:gradFill>
                <a:gsLst>
                  <a:gs pos="10000">
                    <a:srgbClr val="FBF3F3"/>
                  </a:gs>
                  <a:gs pos="60000">
                    <a:srgbClr val="F3D8D8"/>
                  </a:gs>
                  <a:gs pos="100000">
                    <a:srgbClr val="E38C8A"/>
                  </a:gs>
                </a:gsLst>
                <a:lin ang="5400000" scaled="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40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Я-АРТИСТКА</a:t>
            </a: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User\Desktop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38"/>
            <a:ext cx="93646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87450" y="-79375"/>
            <a:ext cx="7561263" cy="1736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800" b="1" kern="0" spc="50" dirty="0">
              <a:solidFill>
                <a:srgbClr val="002060"/>
              </a:solidFill>
              <a:effectLst>
                <a:outerShdw blurRad="76200" dist="50800" dir="5400000" algn="tl">
                  <a:srgbClr val="000000">
                    <a:alpha val="6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12890" y="548680"/>
            <a:ext cx="5035574" cy="72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36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РЕЗЮМЕ</a:t>
            </a:r>
            <a:endParaRPr lang="ru-RU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3014" name="Прямоугольник 5"/>
          <p:cNvSpPr>
            <a:spLocks noChangeArrowheads="1"/>
          </p:cNvSpPr>
          <p:nvPr/>
        </p:nvSpPr>
        <p:spPr bwMode="auto">
          <a:xfrm>
            <a:off x="4211638" y="1128713"/>
            <a:ext cx="4608512" cy="410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Ф.И.О. </a:t>
            </a:r>
            <a:r>
              <a:rPr lang="ru-RU" sz="1600" u="sng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Свиридова Оксана Степановна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Дата рождения: </a:t>
            </a:r>
            <a:r>
              <a:rPr lang="ru-RU" sz="1600" b="1" u="sng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04.04.1976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Место рождения: </a:t>
            </a:r>
            <a:r>
              <a:rPr lang="ru-RU" sz="1600" u="sng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с. Вершино-Рыбное Партизанского района Красноярского края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Гражданство: </a:t>
            </a:r>
            <a:r>
              <a:rPr lang="ru-RU" sz="1600" u="sng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РФ     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Пол: </a:t>
            </a:r>
            <a:r>
              <a:rPr lang="ru-RU" sz="1600" u="sng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женский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Домашний адрес: </a:t>
            </a:r>
            <a:r>
              <a:rPr lang="ru-RU" sz="1600" u="sng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663540, Красноярский край, Партизанский район, с. Партизанское, ул. Комсомольская, 22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Телефон: </a:t>
            </a:r>
            <a:r>
              <a:rPr lang="ru-RU" sz="1600" b="1" u="sng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+79233106952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mail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sviridova-2019@list.ru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  <a:endParaRPr lang="ru-RU" sz="1600" dirty="0">
              <a:solidFill>
                <a:srgbClr val="000000"/>
              </a:solidFill>
              <a:latin typeface="Trebuchet MS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3015" name="Прямоугольник 6"/>
          <p:cNvSpPr>
            <a:spLocks noChangeArrowheads="1"/>
          </p:cNvSpPr>
          <p:nvPr/>
        </p:nvSpPr>
        <p:spPr bwMode="auto">
          <a:xfrm>
            <a:off x="684213" y="2708275"/>
            <a:ext cx="8064500" cy="312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Место работы: </a:t>
            </a:r>
            <a:r>
              <a:rPr lang="ru-RU" sz="1600" u="sng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бюджетное дошкольное образовательное учреждение  детский сад «Солнышко»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Педагогический стаж: </a:t>
            </a:r>
            <a:r>
              <a:rPr lang="ru-RU" sz="1600" u="sng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12 лет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26D378-DAF8-4F1B-916C-CB2729BE7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881" y="812149"/>
            <a:ext cx="2530682" cy="326492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Users\User\Desktop\фон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1913"/>
            <a:ext cx="9285288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87450" y="-79375"/>
            <a:ext cx="7561263" cy="1736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800" b="1" kern="0" spc="50" dirty="0">
              <a:solidFill>
                <a:srgbClr val="002060"/>
              </a:solidFill>
              <a:effectLst>
                <a:outerShdw blurRad="76200" dist="50800" dir="5400000" algn="tl">
                  <a:srgbClr val="000000">
                    <a:alpha val="6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kern="0" dirty="0">
              <a:solidFill>
                <a:sysClr val="windowText" lastClr="000000"/>
              </a:solidFill>
            </a:endParaRPr>
          </a:p>
        </p:txBody>
      </p:sp>
      <p:sp>
        <p:nvSpPr>
          <p:cNvPr id="87044" name="Прямоугольник 6"/>
          <p:cNvSpPr>
            <a:spLocks noChangeArrowheads="1"/>
          </p:cNvSpPr>
          <p:nvPr/>
        </p:nvSpPr>
        <p:spPr bwMode="auto">
          <a:xfrm>
            <a:off x="684213" y="2708275"/>
            <a:ext cx="806450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7045" name="Прямоугольник 1"/>
          <p:cNvSpPr>
            <a:spLocks noChangeArrowheads="1"/>
          </p:cNvSpPr>
          <p:nvPr/>
        </p:nvSpPr>
        <p:spPr bwMode="auto">
          <a:xfrm>
            <a:off x="2555875" y="-865188"/>
            <a:ext cx="6192838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Calibri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6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7046" name="Прямоугольник 4"/>
          <p:cNvSpPr>
            <a:spLocks noChangeArrowheads="1"/>
          </p:cNvSpPr>
          <p:nvPr/>
        </p:nvSpPr>
        <p:spPr bwMode="auto">
          <a:xfrm>
            <a:off x="1258888" y="-571500"/>
            <a:ext cx="763428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047" name="Прямоугольник 3"/>
          <p:cNvSpPr>
            <a:spLocks noChangeArrowheads="1"/>
          </p:cNvSpPr>
          <p:nvPr/>
        </p:nvSpPr>
        <p:spPr bwMode="auto">
          <a:xfrm>
            <a:off x="1258888" y="-1820863"/>
            <a:ext cx="7634287" cy="251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1600" b="1" i="1">
              <a:solidFill>
                <a:srgbClr val="002060"/>
              </a:solidFill>
            </a:endParaRPr>
          </a:p>
        </p:txBody>
      </p:sp>
      <p:sp>
        <p:nvSpPr>
          <p:cNvPr id="87048" name="Прямоугольник 5"/>
          <p:cNvSpPr>
            <a:spLocks noChangeArrowheads="1"/>
          </p:cNvSpPr>
          <p:nvPr/>
        </p:nvSpPr>
        <p:spPr bwMode="auto">
          <a:xfrm>
            <a:off x="1258888" y="-1392238"/>
            <a:ext cx="7489825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049" name="Прямоугольник 7"/>
          <p:cNvSpPr>
            <a:spLocks noChangeArrowheads="1"/>
          </p:cNvSpPr>
          <p:nvPr/>
        </p:nvSpPr>
        <p:spPr bwMode="auto">
          <a:xfrm>
            <a:off x="1258888" y="-439738"/>
            <a:ext cx="7634287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050" name="Прямоугольник 10"/>
          <p:cNvSpPr>
            <a:spLocks noChangeArrowheads="1"/>
          </p:cNvSpPr>
          <p:nvPr/>
        </p:nvSpPr>
        <p:spPr bwMode="auto">
          <a:xfrm>
            <a:off x="1258888" y="-1654175"/>
            <a:ext cx="748982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3350" y="450850"/>
            <a:ext cx="5832475" cy="37036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800100" lvl="1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2400" b="1" dirty="0">
              <a:solidFill>
                <a:srgbClr val="232323"/>
              </a:solidFill>
              <a:latin typeface="Times New Roman"/>
              <a:ea typeface="Times New Roman"/>
            </a:endParaRPr>
          </a:p>
        </p:txBody>
      </p:sp>
      <p:sp>
        <p:nvSpPr>
          <p:cNvPr id="87052" name="Прямоугольник 13"/>
          <p:cNvSpPr>
            <a:spLocks noChangeArrowheads="1"/>
          </p:cNvSpPr>
          <p:nvPr/>
        </p:nvSpPr>
        <p:spPr bwMode="auto">
          <a:xfrm>
            <a:off x="755650" y="-803275"/>
            <a:ext cx="727233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7053" name="Прямоугольник 9"/>
          <p:cNvSpPr>
            <a:spLocks noChangeArrowheads="1"/>
          </p:cNvSpPr>
          <p:nvPr/>
        </p:nvSpPr>
        <p:spPr bwMode="auto">
          <a:xfrm>
            <a:off x="1187450" y="-1079500"/>
            <a:ext cx="7561263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7450" y="-2433638"/>
            <a:ext cx="7561263" cy="3662363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sz="1600" b="1" kern="1400" dirty="0">
              <a:solidFill>
                <a:srgbClr val="0070C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87624" y="697483"/>
            <a:ext cx="7272808" cy="24724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b="1" dirty="0">
              <a:ln w="24498" cap="flat" cmpd="dbl" algn="ctr">
                <a:solidFill>
                  <a:srgbClr val="D02E29"/>
                </a:solidFill>
                <a:prstDash val="solid"/>
                <a:miter lim="0"/>
              </a:ln>
              <a:gradFill>
                <a:gsLst>
                  <a:gs pos="10000">
                    <a:srgbClr val="FBF3F3"/>
                  </a:gs>
                  <a:gs pos="60000">
                    <a:srgbClr val="F3D8D8"/>
                  </a:gs>
                  <a:gs pos="100000">
                    <a:srgbClr val="E38C8A"/>
                  </a:gs>
                </a:gsLst>
                <a:lin ang="5400000" scaled="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b="1" dirty="0">
              <a:ln w="24498" cap="flat" cmpd="dbl" algn="ctr">
                <a:solidFill>
                  <a:srgbClr val="D02E29"/>
                </a:solidFill>
                <a:prstDash val="solid"/>
                <a:miter lim="0"/>
              </a:ln>
              <a:gradFill>
                <a:gsLst>
                  <a:gs pos="10000">
                    <a:srgbClr val="FBF3F3"/>
                  </a:gs>
                  <a:gs pos="60000">
                    <a:srgbClr val="F3D8D8"/>
                  </a:gs>
                  <a:gs pos="100000">
                    <a:srgbClr val="E38C8A"/>
                  </a:gs>
                </a:gsLst>
                <a:lin ang="5400000" scaled="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715800" y="-13001740"/>
            <a:ext cx="37033200" cy="2468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500042"/>
            <a:ext cx="406997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642918"/>
            <a:ext cx="3712476" cy="247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3429000"/>
            <a:ext cx="4177083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8596" y="3429000"/>
            <a:ext cx="4569694" cy="3047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Users\User\Desktop\фон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1913"/>
            <a:ext cx="9285288" cy="691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87450" y="-79375"/>
            <a:ext cx="7561263" cy="1736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800" b="1" kern="0" spc="50" dirty="0">
              <a:solidFill>
                <a:srgbClr val="002060"/>
              </a:solidFill>
              <a:effectLst>
                <a:outerShdw blurRad="76200" dist="50800" dir="5400000" algn="tl">
                  <a:srgbClr val="000000">
                    <a:alpha val="6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kern="0" dirty="0">
              <a:solidFill>
                <a:sysClr val="windowText" lastClr="000000"/>
              </a:solidFill>
            </a:endParaRPr>
          </a:p>
        </p:txBody>
      </p:sp>
      <p:sp>
        <p:nvSpPr>
          <p:cNvPr id="88068" name="Прямоугольник 6"/>
          <p:cNvSpPr>
            <a:spLocks noChangeArrowheads="1"/>
          </p:cNvSpPr>
          <p:nvPr/>
        </p:nvSpPr>
        <p:spPr bwMode="auto">
          <a:xfrm>
            <a:off x="684213" y="2708275"/>
            <a:ext cx="806450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8069" name="Прямоугольник 1"/>
          <p:cNvSpPr>
            <a:spLocks noChangeArrowheads="1"/>
          </p:cNvSpPr>
          <p:nvPr/>
        </p:nvSpPr>
        <p:spPr bwMode="auto">
          <a:xfrm>
            <a:off x="2555875" y="-865188"/>
            <a:ext cx="6192838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Calibri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6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8070" name="Прямоугольник 4"/>
          <p:cNvSpPr>
            <a:spLocks noChangeArrowheads="1"/>
          </p:cNvSpPr>
          <p:nvPr/>
        </p:nvSpPr>
        <p:spPr bwMode="auto">
          <a:xfrm>
            <a:off x="1258888" y="-571500"/>
            <a:ext cx="763428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71" name="Прямоугольник 3"/>
          <p:cNvSpPr>
            <a:spLocks noChangeArrowheads="1"/>
          </p:cNvSpPr>
          <p:nvPr/>
        </p:nvSpPr>
        <p:spPr bwMode="auto">
          <a:xfrm>
            <a:off x="1258888" y="-1820863"/>
            <a:ext cx="7634287" cy="251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1600" b="1" i="1">
              <a:solidFill>
                <a:srgbClr val="002060"/>
              </a:solidFill>
            </a:endParaRPr>
          </a:p>
        </p:txBody>
      </p:sp>
      <p:sp>
        <p:nvSpPr>
          <p:cNvPr id="88072" name="Прямоугольник 5"/>
          <p:cNvSpPr>
            <a:spLocks noChangeArrowheads="1"/>
          </p:cNvSpPr>
          <p:nvPr/>
        </p:nvSpPr>
        <p:spPr bwMode="auto">
          <a:xfrm>
            <a:off x="1258888" y="-1392238"/>
            <a:ext cx="7489825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73" name="Прямоугольник 7"/>
          <p:cNvSpPr>
            <a:spLocks noChangeArrowheads="1"/>
          </p:cNvSpPr>
          <p:nvPr/>
        </p:nvSpPr>
        <p:spPr bwMode="auto">
          <a:xfrm>
            <a:off x="1258888" y="-439738"/>
            <a:ext cx="7634287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74" name="Прямоугольник 10"/>
          <p:cNvSpPr>
            <a:spLocks noChangeArrowheads="1"/>
          </p:cNvSpPr>
          <p:nvPr/>
        </p:nvSpPr>
        <p:spPr bwMode="auto">
          <a:xfrm>
            <a:off x="1258888" y="-1654175"/>
            <a:ext cx="748982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3350" y="450850"/>
            <a:ext cx="5832475" cy="37036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800100" lvl="1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2400" b="1" dirty="0">
              <a:solidFill>
                <a:srgbClr val="232323"/>
              </a:solidFill>
              <a:latin typeface="Times New Roman"/>
              <a:ea typeface="Times New Roman"/>
            </a:endParaRPr>
          </a:p>
        </p:txBody>
      </p:sp>
      <p:sp>
        <p:nvSpPr>
          <p:cNvPr id="88076" name="Прямоугольник 13"/>
          <p:cNvSpPr>
            <a:spLocks noChangeArrowheads="1"/>
          </p:cNvSpPr>
          <p:nvPr/>
        </p:nvSpPr>
        <p:spPr bwMode="auto">
          <a:xfrm>
            <a:off x="755650" y="-803275"/>
            <a:ext cx="727233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8077" name="Прямоугольник 9"/>
          <p:cNvSpPr>
            <a:spLocks noChangeArrowheads="1"/>
          </p:cNvSpPr>
          <p:nvPr/>
        </p:nvSpPr>
        <p:spPr bwMode="auto">
          <a:xfrm>
            <a:off x="1187450" y="-1079500"/>
            <a:ext cx="7561263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7450" y="-2433638"/>
            <a:ext cx="7561263" cy="3662363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sz="1600" b="1" kern="1400" dirty="0">
              <a:solidFill>
                <a:srgbClr val="0070C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87624" y="697483"/>
            <a:ext cx="7272808" cy="40164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b="1" dirty="0">
              <a:ln w="24498" cap="flat" cmpd="dbl" algn="ctr">
                <a:solidFill>
                  <a:srgbClr val="D02E29"/>
                </a:solidFill>
                <a:prstDash val="solid"/>
                <a:miter lim="0"/>
              </a:ln>
              <a:gradFill>
                <a:gsLst>
                  <a:gs pos="10000">
                    <a:srgbClr val="FBF3F3"/>
                  </a:gs>
                  <a:gs pos="60000">
                    <a:srgbClr val="F3D8D8"/>
                  </a:gs>
                  <a:gs pos="100000">
                    <a:srgbClr val="E38C8A"/>
                  </a:gs>
                </a:gsLst>
                <a:lin ang="5400000" scaled="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b="1" dirty="0">
              <a:ln w="24498" cap="flat" cmpd="dbl" algn="ctr">
                <a:solidFill>
                  <a:srgbClr val="D02E29"/>
                </a:solidFill>
                <a:prstDash val="solid"/>
                <a:miter lim="0"/>
              </a:ln>
              <a:gradFill>
                <a:gsLst>
                  <a:gs pos="10000">
                    <a:srgbClr val="FBF3F3"/>
                  </a:gs>
                  <a:gs pos="60000">
                    <a:srgbClr val="F3D8D8"/>
                  </a:gs>
                  <a:gs pos="100000">
                    <a:srgbClr val="E38C8A"/>
                  </a:gs>
                </a:gsLst>
                <a:lin ang="5400000" scaled="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40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ПОРТФОЛИО ГРУППЫ «Ручеек»</a:t>
            </a: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:\Users\User\Desktop\фон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5875"/>
            <a:ext cx="9285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87450" y="-79375"/>
            <a:ext cx="7561263" cy="1736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800" b="1" kern="0" spc="50" dirty="0">
              <a:solidFill>
                <a:srgbClr val="002060"/>
              </a:solidFill>
              <a:effectLst>
                <a:outerShdw blurRad="76200" dist="50800" dir="5400000" algn="tl">
                  <a:srgbClr val="000000">
                    <a:alpha val="6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kern="0" dirty="0">
              <a:solidFill>
                <a:sysClr val="windowText" lastClr="000000"/>
              </a:solidFill>
            </a:endParaRPr>
          </a:p>
        </p:txBody>
      </p:sp>
      <p:sp>
        <p:nvSpPr>
          <p:cNvPr id="89092" name="Прямоугольник 6"/>
          <p:cNvSpPr>
            <a:spLocks noChangeArrowheads="1"/>
          </p:cNvSpPr>
          <p:nvPr/>
        </p:nvSpPr>
        <p:spPr bwMode="auto">
          <a:xfrm>
            <a:off x="684213" y="2708275"/>
            <a:ext cx="806450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9093" name="Прямоугольник 1"/>
          <p:cNvSpPr>
            <a:spLocks noChangeArrowheads="1"/>
          </p:cNvSpPr>
          <p:nvPr/>
        </p:nvSpPr>
        <p:spPr bwMode="auto">
          <a:xfrm>
            <a:off x="2555875" y="-865188"/>
            <a:ext cx="6192838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Calibri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6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9094" name="Прямоугольник 4"/>
          <p:cNvSpPr>
            <a:spLocks noChangeArrowheads="1"/>
          </p:cNvSpPr>
          <p:nvPr/>
        </p:nvSpPr>
        <p:spPr bwMode="auto">
          <a:xfrm>
            <a:off x="1258888" y="-571500"/>
            <a:ext cx="763428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5" name="Прямоугольник 3"/>
          <p:cNvSpPr>
            <a:spLocks noChangeArrowheads="1"/>
          </p:cNvSpPr>
          <p:nvPr/>
        </p:nvSpPr>
        <p:spPr bwMode="auto">
          <a:xfrm>
            <a:off x="1258888" y="-1820863"/>
            <a:ext cx="7634287" cy="251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1600" b="1" i="1">
              <a:solidFill>
                <a:srgbClr val="002060"/>
              </a:solidFill>
            </a:endParaRPr>
          </a:p>
        </p:txBody>
      </p:sp>
      <p:sp>
        <p:nvSpPr>
          <p:cNvPr id="89096" name="Прямоугольник 5"/>
          <p:cNvSpPr>
            <a:spLocks noChangeArrowheads="1"/>
          </p:cNvSpPr>
          <p:nvPr/>
        </p:nvSpPr>
        <p:spPr bwMode="auto">
          <a:xfrm>
            <a:off x="1258888" y="-1392238"/>
            <a:ext cx="7489825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7" name="Прямоугольник 7"/>
          <p:cNvSpPr>
            <a:spLocks noChangeArrowheads="1"/>
          </p:cNvSpPr>
          <p:nvPr/>
        </p:nvSpPr>
        <p:spPr bwMode="auto">
          <a:xfrm>
            <a:off x="1258888" y="-439738"/>
            <a:ext cx="7634287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8" name="Прямоугольник 10"/>
          <p:cNvSpPr>
            <a:spLocks noChangeArrowheads="1"/>
          </p:cNvSpPr>
          <p:nvPr/>
        </p:nvSpPr>
        <p:spPr bwMode="auto">
          <a:xfrm>
            <a:off x="1258888" y="-1654175"/>
            <a:ext cx="748982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3350" y="450850"/>
            <a:ext cx="5832475" cy="37036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800100" lvl="1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2400" b="1" dirty="0">
              <a:solidFill>
                <a:srgbClr val="232323"/>
              </a:solidFill>
              <a:latin typeface="Times New Roman"/>
              <a:ea typeface="Times New Roman"/>
            </a:endParaRPr>
          </a:p>
        </p:txBody>
      </p:sp>
      <p:sp>
        <p:nvSpPr>
          <p:cNvPr id="89100" name="Прямоугольник 13"/>
          <p:cNvSpPr>
            <a:spLocks noChangeArrowheads="1"/>
          </p:cNvSpPr>
          <p:nvPr/>
        </p:nvSpPr>
        <p:spPr bwMode="auto">
          <a:xfrm>
            <a:off x="755650" y="-803275"/>
            <a:ext cx="727233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9101" name="Прямоугольник 9"/>
          <p:cNvSpPr>
            <a:spLocks noChangeArrowheads="1"/>
          </p:cNvSpPr>
          <p:nvPr/>
        </p:nvSpPr>
        <p:spPr bwMode="auto">
          <a:xfrm>
            <a:off x="1187450" y="-1079500"/>
            <a:ext cx="7561263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7450" y="-2433638"/>
            <a:ext cx="7561263" cy="3662363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sz="1600" b="1" kern="1400" dirty="0">
              <a:solidFill>
                <a:srgbClr val="0070C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87624" y="697483"/>
            <a:ext cx="7272808" cy="24724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b="1" dirty="0">
              <a:ln w="24498" cap="flat" cmpd="dbl" algn="ctr">
                <a:solidFill>
                  <a:srgbClr val="D02E29"/>
                </a:solidFill>
                <a:prstDash val="solid"/>
                <a:miter lim="0"/>
              </a:ln>
              <a:gradFill>
                <a:gsLst>
                  <a:gs pos="10000">
                    <a:srgbClr val="FBF3F3"/>
                  </a:gs>
                  <a:gs pos="60000">
                    <a:srgbClr val="F3D8D8"/>
                  </a:gs>
                  <a:gs pos="100000">
                    <a:srgbClr val="E38C8A"/>
                  </a:gs>
                </a:gsLst>
                <a:lin ang="5400000" scaled="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b="1" dirty="0">
              <a:ln w="24498" cap="flat" cmpd="dbl" algn="ctr">
                <a:solidFill>
                  <a:srgbClr val="D02E29"/>
                </a:solidFill>
                <a:prstDash val="solid"/>
                <a:miter lim="0"/>
              </a:ln>
              <a:gradFill>
                <a:gsLst>
                  <a:gs pos="10000">
                    <a:srgbClr val="FBF3F3"/>
                  </a:gs>
                  <a:gs pos="60000">
                    <a:srgbClr val="F3D8D8"/>
                  </a:gs>
                  <a:gs pos="100000">
                    <a:srgbClr val="E38C8A"/>
                  </a:gs>
                </a:gsLst>
                <a:lin ang="5400000" scaled="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87624" y="451487"/>
            <a:ext cx="7272808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28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Развивающая среда группы</a:t>
            </a:r>
          </a:p>
        </p:txBody>
      </p:sp>
      <p:pic>
        <p:nvPicPr>
          <p:cNvPr id="22" name="Рисунок 21" descr="19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4282" y="1000108"/>
            <a:ext cx="2686050" cy="3095202"/>
          </a:xfrm>
          <a:prstGeom prst="rect">
            <a:avLst/>
          </a:prstGeom>
        </p:spPr>
      </p:pic>
      <p:pic>
        <p:nvPicPr>
          <p:cNvPr id="23" name="Рисунок 22" descr="d:\Users\zvezda1\Desktop\Новая папка\IMG-8a96ce37d56afe1d5d7b05ceedd45c69-V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1142984"/>
            <a:ext cx="2828925" cy="212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4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607166" y="4429132"/>
            <a:ext cx="3536834" cy="2162175"/>
          </a:xfrm>
          <a:prstGeom prst="rect">
            <a:avLst/>
          </a:prstGeom>
        </p:spPr>
      </p:pic>
      <p:pic>
        <p:nvPicPr>
          <p:cNvPr id="25" name="Рисунок 24" descr="5.jpg"/>
          <p:cNvPicPr/>
          <p:nvPr/>
        </p:nvPicPr>
        <p:blipFill>
          <a:blip r:embed="rId7"/>
          <a:stretch>
            <a:fillRect/>
          </a:stretch>
        </p:blipFill>
        <p:spPr>
          <a:xfrm>
            <a:off x="6072198" y="1071546"/>
            <a:ext cx="2771812" cy="2872688"/>
          </a:xfrm>
          <a:prstGeom prst="rect">
            <a:avLst/>
          </a:prstGeom>
        </p:spPr>
      </p:pic>
      <p:pic>
        <p:nvPicPr>
          <p:cNvPr id="26" name="Рисунок 25" descr="7.jp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714612" y="3500438"/>
            <a:ext cx="3398841" cy="2357455"/>
          </a:xfrm>
          <a:prstGeom prst="rect">
            <a:avLst/>
          </a:prstGeom>
        </p:spPr>
      </p:pic>
      <p:pic>
        <p:nvPicPr>
          <p:cNvPr id="27" name="Рисунок 26" descr="9.jp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57158" y="4143380"/>
            <a:ext cx="2124073" cy="242889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:\Users\User\Desktop\фон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463"/>
            <a:ext cx="9285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87450" y="-79375"/>
            <a:ext cx="7561263" cy="1736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800" b="1" kern="0" spc="50" dirty="0">
              <a:solidFill>
                <a:srgbClr val="002060"/>
              </a:solidFill>
              <a:effectLst>
                <a:outerShdw blurRad="76200" dist="50800" dir="5400000" algn="tl">
                  <a:srgbClr val="000000">
                    <a:alpha val="6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kern="0" dirty="0">
              <a:solidFill>
                <a:sysClr val="windowText" lastClr="000000"/>
              </a:solidFill>
            </a:endParaRPr>
          </a:p>
        </p:txBody>
      </p:sp>
      <p:sp>
        <p:nvSpPr>
          <p:cNvPr id="90116" name="Прямоугольник 6"/>
          <p:cNvSpPr>
            <a:spLocks noChangeArrowheads="1"/>
          </p:cNvSpPr>
          <p:nvPr/>
        </p:nvSpPr>
        <p:spPr bwMode="auto">
          <a:xfrm>
            <a:off x="684213" y="2708275"/>
            <a:ext cx="806450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0117" name="Прямоугольник 1"/>
          <p:cNvSpPr>
            <a:spLocks noChangeArrowheads="1"/>
          </p:cNvSpPr>
          <p:nvPr/>
        </p:nvSpPr>
        <p:spPr bwMode="auto">
          <a:xfrm>
            <a:off x="2555875" y="-865188"/>
            <a:ext cx="6192838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Calibri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6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0118" name="Прямоугольник 4"/>
          <p:cNvSpPr>
            <a:spLocks noChangeArrowheads="1"/>
          </p:cNvSpPr>
          <p:nvPr/>
        </p:nvSpPr>
        <p:spPr bwMode="auto">
          <a:xfrm>
            <a:off x="1258888" y="-571500"/>
            <a:ext cx="763428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119" name="Прямоугольник 3"/>
          <p:cNvSpPr>
            <a:spLocks noChangeArrowheads="1"/>
          </p:cNvSpPr>
          <p:nvPr/>
        </p:nvSpPr>
        <p:spPr bwMode="auto">
          <a:xfrm>
            <a:off x="1258888" y="-1820863"/>
            <a:ext cx="7634287" cy="251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1600" b="1" i="1">
              <a:solidFill>
                <a:srgbClr val="002060"/>
              </a:solidFill>
            </a:endParaRPr>
          </a:p>
        </p:txBody>
      </p:sp>
      <p:sp>
        <p:nvSpPr>
          <p:cNvPr id="90120" name="Прямоугольник 5"/>
          <p:cNvSpPr>
            <a:spLocks noChangeArrowheads="1"/>
          </p:cNvSpPr>
          <p:nvPr/>
        </p:nvSpPr>
        <p:spPr bwMode="auto">
          <a:xfrm>
            <a:off x="1258888" y="-1392238"/>
            <a:ext cx="7489825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121" name="Прямоугольник 7"/>
          <p:cNvSpPr>
            <a:spLocks noChangeArrowheads="1"/>
          </p:cNvSpPr>
          <p:nvPr/>
        </p:nvSpPr>
        <p:spPr bwMode="auto">
          <a:xfrm>
            <a:off x="1258888" y="-439738"/>
            <a:ext cx="7634287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122" name="Прямоугольник 10"/>
          <p:cNvSpPr>
            <a:spLocks noChangeArrowheads="1"/>
          </p:cNvSpPr>
          <p:nvPr/>
        </p:nvSpPr>
        <p:spPr bwMode="auto">
          <a:xfrm>
            <a:off x="1258888" y="-1654175"/>
            <a:ext cx="748982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3350" y="450850"/>
            <a:ext cx="5832475" cy="37036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800100" lvl="1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2400" b="1" dirty="0">
              <a:solidFill>
                <a:srgbClr val="232323"/>
              </a:solidFill>
              <a:latin typeface="Times New Roman"/>
              <a:ea typeface="Times New Roman"/>
            </a:endParaRPr>
          </a:p>
        </p:txBody>
      </p:sp>
      <p:sp>
        <p:nvSpPr>
          <p:cNvPr id="90124" name="Прямоугольник 13"/>
          <p:cNvSpPr>
            <a:spLocks noChangeArrowheads="1"/>
          </p:cNvSpPr>
          <p:nvPr/>
        </p:nvSpPr>
        <p:spPr bwMode="auto">
          <a:xfrm>
            <a:off x="755650" y="-803275"/>
            <a:ext cx="727233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0125" name="Прямоугольник 9"/>
          <p:cNvSpPr>
            <a:spLocks noChangeArrowheads="1"/>
          </p:cNvSpPr>
          <p:nvPr/>
        </p:nvSpPr>
        <p:spPr bwMode="auto">
          <a:xfrm>
            <a:off x="1187450" y="-1079500"/>
            <a:ext cx="7561263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7450" y="-2433638"/>
            <a:ext cx="7561263" cy="3662363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sz="1600" b="1" kern="1400" dirty="0">
              <a:solidFill>
                <a:srgbClr val="0070C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87624" y="697483"/>
            <a:ext cx="7272808" cy="24724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b="1" dirty="0">
              <a:ln w="24498" cap="flat" cmpd="dbl" algn="ctr">
                <a:solidFill>
                  <a:srgbClr val="D02E29"/>
                </a:solidFill>
                <a:prstDash val="solid"/>
                <a:miter lim="0"/>
              </a:ln>
              <a:gradFill>
                <a:gsLst>
                  <a:gs pos="10000">
                    <a:srgbClr val="FBF3F3"/>
                  </a:gs>
                  <a:gs pos="60000">
                    <a:srgbClr val="F3D8D8"/>
                  </a:gs>
                  <a:gs pos="100000">
                    <a:srgbClr val="E38C8A"/>
                  </a:gs>
                </a:gsLst>
                <a:lin ang="5400000" scaled="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b="1" dirty="0">
              <a:ln w="24498" cap="flat" cmpd="dbl" algn="ctr">
                <a:solidFill>
                  <a:srgbClr val="D02E29"/>
                </a:solidFill>
                <a:prstDash val="solid"/>
                <a:miter lim="0"/>
              </a:ln>
              <a:gradFill>
                <a:gsLst>
                  <a:gs pos="10000">
                    <a:srgbClr val="FBF3F3"/>
                  </a:gs>
                  <a:gs pos="60000">
                    <a:srgbClr val="F3D8D8"/>
                  </a:gs>
                  <a:gs pos="100000">
                    <a:srgbClr val="E38C8A"/>
                  </a:gs>
                </a:gsLst>
                <a:lin ang="5400000" scaled="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87624" y="451487"/>
            <a:ext cx="7272808" cy="16673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28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Девиз группы: Ручеек журчит – веселиться нам велит.</a:t>
            </a: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2800" b="1" dirty="0">
              <a:ln w="24498" cap="flat" cmpd="dbl" algn="ctr">
                <a:solidFill>
                  <a:srgbClr val="D02E29"/>
                </a:solidFill>
                <a:prstDash val="solid"/>
                <a:miter lim="0"/>
              </a:ln>
              <a:gradFill>
                <a:gsLst>
                  <a:gs pos="10000">
                    <a:srgbClr val="FBF3F3"/>
                  </a:gs>
                  <a:gs pos="60000">
                    <a:srgbClr val="F3D8D8"/>
                  </a:gs>
                  <a:gs pos="100000">
                    <a:srgbClr val="E38C8A"/>
                  </a:gs>
                </a:gsLst>
                <a:lin ang="5400000" scaled="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5D4E7A9-574C-4397-8707-23A5727AE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430" y="1426881"/>
            <a:ext cx="6311515" cy="473363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:\Users\User\Desktop\фон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463"/>
            <a:ext cx="9285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87450" y="-79375"/>
            <a:ext cx="7561263" cy="1736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800" b="1" kern="0" spc="50" dirty="0">
              <a:solidFill>
                <a:srgbClr val="002060"/>
              </a:solidFill>
              <a:effectLst>
                <a:outerShdw blurRad="76200" dist="50800" dir="5400000" algn="tl">
                  <a:srgbClr val="000000">
                    <a:alpha val="6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kern="0" dirty="0">
              <a:solidFill>
                <a:sysClr val="windowText" lastClr="000000"/>
              </a:solidFill>
            </a:endParaRPr>
          </a:p>
        </p:txBody>
      </p:sp>
      <p:sp>
        <p:nvSpPr>
          <p:cNvPr id="91140" name="Прямоугольник 6"/>
          <p:cNvSpPr>
            <a:spLocks noChangeArrowheads="1"/>
          </p:cNvSpPr>
          <p:nvPr/>
        </p:nvSpPr>
        <p:spPr bwMode="auto">
          <a:xfrm>
            <a:off x="684213" y="2708275"/>
            <a:ext cx="806450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1141" name="Прямоугольник 1"/>
          <p:cNvSpPr>
            <a:spLocks noChangeArrowheads="1"/>
          </p:cNvSpPr>
          <p:nvPr/>
        </p:nvSpPr>
        <p:spPr bwMode="auto">
          <a:xfrm>
            <a:off x="2555875" y="-865188"/>
            <a:ext cx="6192838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Calibri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6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1142" name="Прямоугольник 4"/>
          <p:cNvSpPr>
            <a:spLocks noChangeArrowheads="1"/>
          </p:cNvSpPr>
          <p:nvPr/>
        </p:nvSpPr>
        <p:spPr bwMode="auto">
          <a:xfrm>
            <a:off x="1258888" y="-571500"/>
            <a:ext cx="763428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143" name="Прямоугольник 3"/>
          <p:cNvSpPr>
            <a:spLocks noChangeArrowheads="1"/>
          </p:cNvSpPr>
          <p:nvPr/>
        </p:nvSpPr>
        <p:spPr bwMode="auto">
          <a:xfrm>
            <a:off x="1258888" y="-1820863"/>
            <a:ext cx="7634287" cy="251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1600" b="1" i="1">
              <a:solidFill>
                <a:srgbClr val="002060"/>
              </a:solidFill>
            </a:endParaRPr>
          </a:p>
        </p:txBody>
      </p:sp>
      <p:sp>
        <p:nvSpPr>
          <p:cNvPr id="91144" name="Прямоугольник 5"/>
          <p:cNvSpPr>
            <a:spLocks noChangeArrowheads="1"/>
          </p:cNvSpPr>
          <p:nvPr/>
        </p:nvSpPr>
        <p:spPr bwMode="auto">
          <a:xfrm>
            <a:off x="1258888" y="-1392238"/>
            <a:ext cx="7489825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145" name="Прямоугольник 7"/>
          <p:cNvSpPr>
            <a:spLocks noChangeArrowheads="1"/>
          </p:cNvSpPr>
          <p:nvPr/>
        </p:nvSpPr>
        <p:spPr bwMode="auto">
          <a:xfrm>
            <a:off x="1258888" y="-439738"/>
            <a:ext cx="7634287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146" name="Прямоугольник 10"/>
          <p:cNvSpPr>
            <a:spLocks noChangeArrowheads="1"/>
          </p:cNvSpPr>
          <p:nvPr/>
        </p:nvSpPr>
        <p:spPr bwMode="auto">
          <a:xfrm>
            <a:off x="1258888" y="-1654175"/>
            <a:ext cx="748982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3350" y="450850"/>
            <a:ext cx="5832475" cy="37036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800100" lvl="1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2400" b="1" dirty="0">
              <a:solidFill>
                <a:srgbClr val="232323"/>
              </a:solidFill>
              <a:latin typeface="Times New Roman"/>
              <a:ea typeface="Times New Roman"/>
            </a:endParaRPr>
          </a:p>
        </p:txBody>
      </p:sp>
      <p:sp>
        <p:nvSpPr>
          <p:cNvPr id="91148" name="Прямоугольник 13"/>
          <p:cNvSpPr>
            <a:spLocks noChangeArrowheads="1"/>
          </p:cNvSpPr>
          <p:nvPr/>
        </p:nvSpPr>
        <p:spPr bwMode="auto">
          <a:xfrm>
            <a:off x="755650" y="-803275"/>
            <a:ext cx="727233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1149" name="Прямоугольник 9"/>
          <p:cNvSpPr>
            <a:spLocks noChangeArrowheads="1"/>
          </p:cNvSpPr>
          <p:nvPr/>
        </p:nvSpPr>
        <p:spPr bwMode="auto">
          <a:xfrm>
            <a:off x="1187450" y="-1079500"/>
            <a:ext cx="7561263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7450" y="-2433638"/>
            <a:ext cx="7561263" cy="3662363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sz="1600" b="1" kern="1400" dirty="0">
              <a:solidFill>
                <a:srgbClr val="0070C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87624" y="697483"/>
            <a:ext cx="7272808" cy="24724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b="1" dirty="0">
              <a:ln w="24498" cap="flat" cmpd="dbl" algn="ctr">
                <a:solidFill>
                  <a:srgbClr val="D02E29"/>
                </a:solidFill>
                <a:prstDash val="solid"/>
                <a:miter lim="0"/>
              </a:ln>
              <a:gradFill>
                <a:gsLst>
                  <a:gs pos="10000">
                    <a:srgbClr val="FBF3F3"/>
                  </a:gs>
                  <a:gs pos="60000">
                    <a:srgbClr val="F3D8D8"/>
                  </a:gs>
                  <a:gs pos="100000">
                    <a:srgbClr val="E38C8A"/>
                  </a:gs>
                </a:gsLst>
                <a:lin ang="5400000" scaled="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b="1" dirty="0">
              <a:ln w="24498" cap="flat" cmpd="dbl" algn="ctr">
                <a:solidFill>
                  <a:srgbClr val="D02E29"/>
                </a:solidFill>
                <a:prstDash val="solid"/>
                <a:miter lim="0"/>
              </a:ln>
              <a:gradFill>
                <a:gsLst>
                  <a:gs pos="10000">
                    <a:srgbClr val="FBF3F3"/>
                  </a:gs>
                  <a:gs pos="60000">
                    <a:srgbClr val="F3D8D8"/>
                  </a:gs>
                  <a:gs pos="100000">
                    <a:srgbClr val="E38C8A"/>
                  </a:gs>
                </a:gsLst>
                <a:lin ang="5400000" scaled="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87624" y="451487"/>
            <a:ext cx="7272808" cy="5170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24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Непосредственно образовательная деятельность</a:t>
            </a:r>
            <a:endParaRPr lang="ru-RU" sz="2400" b="1" dirty="0">
              <a:ln w="24498" cap="flat" cmpd="dbl" algn="ctr">
                <a:solidFill>
                  <a:srgbClr val="D02E29"/>
                </a:solidFill>
                <a:prstDash val="solid"/>
                <a:miter lim="0"/>
              </a:ln>
              <a:gradFill>
                <a:gsLst>
                  <a:gs pos="10000">
                    <a:srgbClr val="FBF3F3"/>
                  </a:gs>
                  <a:gs pos="60000">
                    <a:srgbClr val="F3D8D8"/>
                  </a:gs>
                  <a:gs pos="100000">
                    <a:srgbClr val="E38C8A"/>
                  </a:gs>
                </a:gsLst>
                <a:lin ang="5400000" scaled="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074" name="Picture 2" descr="d:\Users\zvezda1\Desktop\ПДД 09.02\IMG-4548c24df2a75117e01d63de40d77521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3350" y="996950"/>
            <a:ext cx="3404421" cy="2553316"/>
          </a:xfrm>
          <a:prstGeom prst="rect">
            <a:avLst/>
          </a:prstGeom>
          <a:noFill/>
        </p:spPr>
      </p:pic>
      <p:pic>
        <p:nvPicPr>
          <p:cNvPr id="19" name="Picture 4" descr="d:\Users\zvezda1\Desktop\ПДД 09.02\IMG-72e60c8a10b74ffecacc7bd87689a9e3-V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3200" y="974727"/>
            <a:ext cx="3436587" cy="2577441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F6C4273-0F72-4194-BDF1-8B4BC6E75A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3350" y="3595149"/>
            <a:ext cx="2372670" cy="31651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2F93C2-263A-4E4B-9C20-CDB96865B3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4982" y="3609975"/>
            <a:ext cx="2286198" cy="30421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F7914F-5049-40A9-9C2E-62C6C99CA8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0142" y="3623607"/>
            <a:ext cx="2760795" cy="207059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:\Users\User\Desktop\фон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463"/>
            <a:ext cx="9285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87450" y="-79375"/>
            <a:ext cx="7561263" cy="1736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800" b="1" kern="0" spc="50" dirty="0">
              <a:solidFill>
                <a:srgbClr val="002060"/>
              </a:solidFill>
              <a:effectLst>
                <a:outerShdw blurRad="76200" dist="50800" dir="5400000" algn="tl">
                  <a:srgbClr val="000000">
                    <a:alpha val="6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kern="0" dirty="0">
              <a:solidFill>
                <a:sysClr val="windowText" lastClr="000000"/>
              </a:solidFill>
            </a:endParaRPr>
          </a:p>
        </p:txBody>
      </p:sp>
      <p:sp>
        <p:nvSpPr>
          <p:cNvPr id="92164" name="Прямоугольник 6"/>
          <p:cNvSpPr>
            <a:spLocks noChangeArrowheads="1"/>
          </p:cNvSpPr>
          <p:nvPr/>
        </p:nvSpPr>
        <p:spPr bwMode="auto">
          <a:xfrm>
            <a:off x="684213" y="2708275"/>
            <a:ext cx="806450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2165" name="Прямоугольник 1"/>
          <p:cNvSpPr>
            <a:spLocks noChangeArrowheads="1"/>
          </p:cNvSpPr>
          <p:nvPr/>
        </p:nvSpPr>
        <p:spPr bwMode="auto">
          <a:xfrm>
            <a:off x="2555875" y="-865188"/>
            <a:ext cx="6192838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Calibri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6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2166" name="Прямоугольник 4"/>
          <p:cNvSpPr>
            <a:spLocks noChangeArrowheads="1"/>
          </p:cNvSpPr>
          <p:nvPr/>
        </p:nvSpPr>
        <p:spPr bwMode="auto">
          <a:xfrm>
            <a:off x="1258888" y="-571500"/>
            <a:ext cx="763428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67" name="Прямоугольник 3"/>
          <p:cNvSpPr>
            <a:spLocks noChangeArrowheads="1"/>
          </p:cNvSpPr>
          <p:nvPr/>
        </p:nvSpPr>
        <p:spPr bwMode="auto">
          <a:xfrm>
            <a:off x="1258888" y="-1820863"/>
            <a:ext cx="7634287" cy="251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1600" b="1" i="1">
              <a:solidFill>
                <a:srgbClr val="002060"/>
              </a:solidFill>
            </a:endParaRPr>
          </a:p>
        </p:txBody>
      </p:sp>
      <p:sp>
        <p:nvSpPr>
          <p:cNvPr id="92168" name="Прямоугольник 5"/>
          <p:cNvSpPr>
            <a:spLocks noChangeArrowheads="1"/>
          </p:cNvSpPr>
          <p:nvPr/>
        </p:nvSpPr>
        <p:spPr bwMode="auto">
          <a:xfrm>
            <a:off x="1258888" y="-1392238"/>
            <a:ext cx="7489825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69" name="Прямоугольник 7"/>
          <p:cNvSpPr>
            <a:spLocks noChangeArrowheads="1"/>
          </p:cNvSpPr>
          <p:nvPr/>
        </p:nvSpPr>
        <p:spPr bwMode="auto">
          <a:xfrm>
            <a:off x="1258888" y="-439738"/>
            <a:ext cx="7634287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70" name="Прямоугольник 10"/>
          <p:cNvSpPr>
            <a:spLocks noChangeArrowheads="1"/>
          </p:cNvSpPr>
          <p:nvPr/>
        </p:nvSpPr>
        <p:spPr bwMode="auto">
          <a:xfrm>
            <a:off x="1258888" y="-1654175"/>
            <a:ext cx="748982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3350" y="450850"/>
            <a:ext cx="5832475" cy="37036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800100" lvl="1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2400" b="1" dirty="0">
              <a:solidFill>
                <a:srgbClr val="232323"/>
              </a:solidFill>
              <a:latin typeface="Times New Roman"/>
              <a:ea typeface="Times New Roman"/>
            </a:endParaRPr>
          </a:p>
        </p:txBody>
      </p:sp>
      <p:sp>
        <p:nvSpPr>
          <p:cNvPr id="92172" name="Прямоугольник 13"/>
          <p:cNvSpPr>
            <a:spLocks noChangeArrowheads="1"/>
          </p:cNvSpPr>
          <p:nvPr/>
        </p:nvSpPr>
        <p:spPr bwMode="auto">
          <a:xfrm>
            <a:off x="755650" y="-803275"/>
            <a:ext cx="727233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2173" name="Прямоугольник 9"/>
          <p:cNvSpPr>
            <a:spLocks noChangeArrowheads="1"/>
          </p:cNvSpPr>
          <p:nvPr/>
        </p:nvSpPr>
        <p:spPr bwMode="auto">
          <a:xfrm>
            <a:off x="1187450" y="-1079500"/>
            <a:ext cx="7561263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7450" y="-2433638"/>
            <a:ext cx="7561263" cy="3662363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sz="1600" b="1" kern="1400" dirty="0">
              <a:solidFill>
                <a:srgbClr val="0070C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87624" y="697483"/>
            <a:ext cx="7272808" cy="24724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b="1" dirty="0">
              <a:ln w="24498" cap="flat" cmpd="dbl" algn="ctr">
                <a:solidFill>
                  <a:srgbClr val="D02E29"/>
                </a:solidFill>
                <a:prstDash val="solid"/>
                <a:miter lim="0"/>
              </a:ln>
              <a:gradFill>
                <a:gsLst>
                  <a:gs pos="10000">
                    <a:srgbClr val="FBF3F3"/>
                  </a:gs>
                  <a:gs pos="60000">
                    <a:srgbClr val="F3D8D8"/>
                  </a:gs>
                  <a:gs pos="100000">
                    <a:srgbClr val="E38C8A"/>
                  </a:gs>
                </a:gsLst>
                <a:lin ang="5400000" scaled="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b="1" dirty="0">
              <a:ln w="24498" cap="flat" cmpd="dbl" algn="ctr">
                <a:solidFill>
                  <a:srgbClr val="D02E29"/>
                </a:solidFill>
                <a:prstDash val="solid"/>
                <a:miter lim="0"/>
              </a:ln>
              <a:gradFill>
                <a:gsLst>
                  <a:gs pos="10000">
                    <a:srgbClr val="FBF3F3"/>
                  </a:gs>
                  <a:gs pos="60000">
                    <a:srgbClr val="F3D8D8"/>
                  </a:gs>
                  <a:gs pos="100000">
                    <a:srgbClr val="E38C8A"/>
                  </a:gs>
                </a:gsLst>
                <a:lin ang="5400000" scaled="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87624" y="451487"/>
            <a:ext cx="7272808" cy="4830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24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Здоровье сберегающие технологии</a:t>
            </a:r>
            <a:endParaRPr lang="ru-RU" sz="2400" b="1" dirty="0">
              <a:ln w="24498" cap="flat" cmpd="dbl" algn="ctr">
                <a:solidFill>
                  <a:srgbClr val="D02E29"/>
                </a:solidFill>
                <a:prstDash val="solid"/>
                <a:miter lim="0"/>
              </a:ln>
              <a:gradFill>
                <a:gsLst>
                  <a:gs pos="10000">
                    <a:srgbClr val="FBF3F3"/>
                  </a:gs>
                  <a:gs pos="60000">
                    <a:srgbClr val="F3D8D8"/>
                  </a:gs>
                  <a:gs pos="100000">
                    <a:srgbClr val="E38C8A"/>
                  </a:gs>
                </a:gsLst>
                <a:lin ang="5400000" scaled="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1026" name="Picture 2" descr="d:\Users\zvezda1\Desktop\ПДД 09.02\IMG-da38983d2aab6803fa46519fb789e095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1142984"/>
            <a:ext cx="3738514" cy="2803886"/>
          </a:xfrm>
          <a:prstGeom prst="rect">
            <a:avLst/>
          </a:prstGeom>
          <a:noFill/>
        </p:spPr>
      </p:pic>
      <p:pic>
        <p:nvPicPr>
          <p:cNvPr id="1027" name="Picture 3" descr="d:\Users\zvezda1\Desktop\ПДД 09.02\IMG-110e15d2ed3e99afeb75e42365b562e1-V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1142983"/>
            <a:ext cx="3571900" cy="47625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:\Users\User\Desktop\фон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94813" cy="699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87450" y="-79375"/>
            <a:ext cx="7561263" cy="1736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800" b="1" kern="0" spc="50" dirty="0">
              <a:solidFill>
                <a:srgbClr val="002060"/>
              </a:solidFill>
              <a:effectLst>
                <a:outerShdw blurRad="76200" dist="50800" dir="5400000" algn="tl">
                  <a:srgbClr val="000000">
                    <a:alpha val="6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kern="0" dirty="0">
              <a:solidFill>
                <a:sysClr val="windowText" lastClr="000000"/>
              </a:solidFill>
            </a:endParaRPr>
          </a:p>
        </p:txBody>
      </p:sp>
      <p:sp>
        <p:nvSpPr>
          <p:cNvPr id="93188" name="Прямоугольник 6"/>
          <p:cNvSpPr>
            <a:spLocks noChangeArrowheads="1"/>
          </p:cNvSpPr>
          <p:nvPr/>
        </p:nvSpPr>
        <p:spPr bwMode="auto">
          <a:xfrm>
            <a:off x="684213" y="2708275"/>
            <a:ext cx="806450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3189" name="Прямоугольник 1"/>
          <p:cNvSpPr>
            <a:spLocks noChangeArrowheads="1"/>
          </p:cNvSpPr>
          <p:nvPr/>
        </p:nvSpPr>
        <p:spPr bwMode="auto">
          <a:xfrm>
            <a:off x="2555875" y="-865188"/>
            <a:ext cx="6192838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Calibri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6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3190" name="Прямоугольник 4"/>
          <p:cNvSpPr>
            <a:spLocks noChangeArrowheads="1"/>
          </p:cNvSpPr>
          <p:nvPr/>
        </p:nvSpPr>
        <p:spPr bwMode="auto">
          <a:xfrm>
            <a:off x="1258888" y="-571500"/>
            <a:ext cx="763428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191" name="Прямоугольник 3"/>
          <p:cNvSpPr>
            <a:spLocks noChangeArrowheads="1"/>
          </p:cNvSpPr>
          <p:nvPr/>
        </p:nvSpPr>
        <p:spPr bwMode="auto">
          <a:xfrm>
            <a:off x="1258888" y="-1820863"/>
            <a:ext cx="7634287" cy="251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1600" b="1" i="1">
              <a:solidFill>
                <a:srgbClr val="002060"/>
              </a:solidFill>
            </a:endParaRPr>
          </a:p>
        </p:txBody>
      </p:sp>
      <p:sp>
        <p:nvSpPr>
          <p:cNvPr id="93192" name="Прямоугольник 5"/>
          <p:cNvSpPr>
            <a:spLocks noChangeArrowheads="1"/>
          </p:cNvSpPr>
          <p:nvPr/>
        </p:nvSpPr>
        <p:spPr bwMode="auto">
          <a:xfrm>
            <a:off x="1258888" y="-1392238"/>
            <a:ext cx="7489825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193" name="Прямоугольник 7"/>
          <p:cNvSpPr>
            <a:spLocks noChangeArrowheads="1"/>
          </p:cNvSpPr>
          <p:nvPr/>
        </p:nvSpPr>
        <p:spPr bwMode="auto">
          <a:xfrm>
            <a:off x="1258888" y="-439738"/>
            <a:ext cx="7634287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194" name="Прямоугольник 10"/>
          <p:cNvSpPr>
            <a:spLocks noChangeArrowheads="1"/>
          </p:cNvSpPr>
          <p:nvPr/>
        </p:nvSpPr>
        <p:spPr bwMode="auto">
          <a:xfrm>
            <a:off x="1258888" y="-1654175"/>
            <a:ext cx="748982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3350" y="450850"/>
            <a:ext cx="5832475" cy="37036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800100" lvl="1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2400" b="1" dirty="0">
              <a:solidFill>
                <a:srgbClr val="232323"/>
              </a:solidFill>
              <a:latin typeface="Times New Roman"/>
              <a:ea typeface="Times New Roman"/>
            </a:endParaRPr>
          </a:p>
        </p:txBody>
      </p:sp>
      <p:sp>
        <p:nvSpPr>
          <p:cNvPr id="93196" name="Прямоугольник 13"/>
          <p:cNvSpPr>
            <a:spLocks noChangeArrowheads="1"/>
          </p:cNvSpPr>
          <p:nvPr/>
        </p:nvSpPr>
        <p:spPr bwMode="auto">
          <a:xfrm>
            <a:off x="755650" y="-803275"/>
            <a:ext cx="727233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3197" name="Прямоугольник 9"/>
          <p:cNvSpPr>
            <a:spLocks noChangeArrowheads="1"/>
          </p:cNvSpPr>
          <p:nvPr/>
        </p:nvSpPr>
        <p:spPr bwMode="auto">
          <a:xfrm>
            <a:off x="1187450" y="-1079500"/>
            <a:ext cx="7561263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7450" y="-2433638"/>
            <a:ext cx="7561263" cy="3662363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sz="1600" b="1" kern="1400" dirty="0">
              <a:solidFill>
                <a:srgbClr val="0070C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87624" y="697483"/>
            <a:ext cx="7272808" cy="24724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b="1" dirty="0">
              <a:ln w="24498" cap="flat" cmpd="dbl" algn="ctr">
                <a:solidFill>
                  <a:srgbClr val="D02E29"/>
                </a:solidFill>
                <a:prstDash val="solid"/>
                <a:miter lim="0"/>
              </a:ln>
              <a:gradFill>
                <a:gsLst>
                  <a:gs pos="10000">
                    <a:srgbClr val="FBF3F3"/>
                  </a:gs>
                  <a:gs pos="60000">
                    <a:srgbClr val="F3D8D8"/>
                  </a:gs>
                  <a:gs pos="100000">
                    <a:srgbClr val="E38C8A"/>
                  </a:gs>
                </a:gsLst>
                <a:lin ang="5400000" scaled="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b="1" dirty="0">
              <a:ln w="24498" cap="flat" cmpd="dbl" algn="ctr">
                <a:solidFill>
                  <a:srgbClr val="D02E29"/>
                </a:solidFill>
                <a:prstDash val="solid"/>
                <a:miter lim="0"/>
              </a:ln>
              <a:gradFill>
                <a:gsLst>
                  <a:gs pos="10000">
                    <a:srgbClr val="FBF3F3"/>
                  </a:gs>
                  <a:gs pos="60000">
                    <a:srgbClr val="F3D8D8"/>
                  </a:gs>
                  <a:gs pos="100000">
                    <a:srgbClr val="E38C8A"/>
                  </a:gs>
                </a:gsLst>
                <a:lin ang="5400000" scaled="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87624" y="451487"/>
            <a:ext cx="7272808" cy="5170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24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Театрализованная деятельность детей</a:t>
            </a:r>
            <a:endParaRPr lang="ru-RU" sz="2400" b="1" dirty="0">
              <a:ln w="24498" cap="flat" cmpd="dbl" algn="ctr">
                <a:solidFill>
                  <a:srgbClr val="D02E29"/>
                </a:solidFill>
                <a:prstDash val="solid"/>
                <a:miter lim="0"/>
              </a:ln>
              <a:gradFill>
                <a:gsLst>
                  <a:gs pos="10000">
                    <a:srgbClr val="FBF3F3"/>
                  </a:gs>
                  <a:gs pos="60000">
                    <a:srgbClr val="F3D8D8"/>
                  </a:gs>
                  <a:gs pos="100000">
                    <a:srgbClr val="E38C8A"/>
                  </a:gs>
                </a:gsLst>
                <a:lin ang="5400000" scaled="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2071678"/>
            <a:ext cx="4500594" cy="3375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2000240"/>
            <a:ext cx="4000496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Users\User\Desktop\фон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94813" cy="699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87450" y="-79375"/>
            <a:ext cx="7561263" cy="1736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800" b="1" kern="0" spc="50" dirty="0">
              <a:solidFill>
                <a:srgbClr val="002060"/>
              </a:solidFill>
              <a:effectLst>
                <a:outerShdw blurRad="76200" dist="50800" dir="5400000" algn="tl">
                  <a:srgbClr val="000000">
                    <a:alpha val="6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kern="0" dirty="0">
              <a:solidFill>
                <a:sysClr val="windowText" lastClr="000000"/>
              </a:solidFill>
            </a:endParaRPr>
          </a:p>
        </p:txBody>
      </p:sp>
      <p:sp>
        <p:nvSpPr>
          <p:cNvPr id="94212" name="Прямоугольник 6"/>
          <p:cNvSpPr>
            <a:spLocks noChangeArrowheads="1"/>
          </p:cNvSpPr>
          <p:nvPr/>
        </p:nvSpPr>
        <p:spPr bwMode="auto">
          <a:xfrm>
            <a:off x="684213" y="2708275"/>
            <a:ext cx="806450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4213" name="Прямоугольник 1"/>
          <p:cNvSpPr>
            <a:spLocks noChangeArrowheads="1"/>
          </p:cNvSpPr>
          <p:nvPr/>
        </p:nvSpPr>
        <p:spPr bwMode="auto">
          <a:xfrm>
            <a:off x="2555875" y="-865188"/>
            <a:ext cx="6192838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Calibri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6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4214" name="Прямоугольник 4"/>
          <p:cNvSpPr>
            <a:spLocks noChangeArrowheads="1"/>
          </p:cNvSpPr>
          <p:nvPr/>
        </p:nvSpPr>
        <p:spPr bwMode="auto">
          <a:xfrm>
            <a:off x="1258888" y="-571500"/>
            <a:ext cx="763428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215" name="Прямоугольник 3"/>
          <p:cNvSpPr>
            <a:spLocks noChangeArrowheads="1"/>
          </p:cNvSpPr>
          <p:nvPr/>
        </p:nvSpPr>
        <p:spPr bwMode="auto">
          <a:xfrm>
            <a:off x="1258888" y="-1820863"/>
            <a:ext cx="7634287" cy="251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1600" b="1" i="1">
              <a:solidFill>
                <a:srgbClr val="002060"/>
              </a:solidFill>
            </a:endParaRPr>
          </a:p>
        </p:txBody>
      </p:sp>
      <p:sp>
        <p:nvSpPr>
          <p:cNvPr id="94216" name="Прямоугольник 5"/>
          <p:cNvSpPr>
            <a:spLocks noChangeArrowheads="1"/>
          </p:cNvSpPr>
          <p:nvPr/>
        </p:nvSpPr>
        <p:spPr bwMode="auto">
          <a:xfrm>
            <a:off x="1258888" y="-1392238"/>
            <a:ext cx="7489825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217" name="Прямоугольник 7"/>
          <p:cNvSpPr>
            <a:spLocks noChangeArrowheads="1"/>
          </p:cNvSpPr>
          <p:nvPr/>
        </p:nvSpPr>
        <p:spPr bwMode="auto">
          <a:xfrm>
            <a:off x="1258888" y="-439738"/>
            <a:ext cx="7634287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218" name="Прямоугольник 10"/>
          <p:cNvSpPr>
            <a:spLocks noChangeArrowheads="1"/>
          </p:cNvSpPr>
          <p:nvPr/>
        </p:nvSpPr>
        <p:spPr bwMode="auto">
          <a:xfrm>
            <a:off x="1258888" y="-1654175"/>
            <a:ext cx="748982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3350" y="450850"/>
            <a:ext cx="5832475" cy="37036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800100" lvl="1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2400" b="1" dirty="0">
              <a:solidFill>
                <a:srgbClr val="232323"/>
              </a:solidFill>
              <a:latin typeface="Times New Roman"/>
              <a:ea typeface="Times New Roman"/>
            </a:endParaRPr>
          </a:p>
        </p:txBody>
      </p:sp>
      <p:sp>
        <p:nvSpPr>
          <p:cNvPr id="94220" name="Прямоугольник 13"/>
          <p:cNvSpPr>
            <a:spLocks noChangeArrowheads="1"/>
          </p:cNvSpPr>
          <p:nvPr/>
        </p:nvSpPr>
        <p:spPr bwMode="auto">
          <a:xfrm>
            <a:off x="755650" y="-803275"/>
            <a:ext cx="727233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4221" name="Прямоугольник 9"/>
          <p:cNvSpPr>
            <a:spLocks noChangeArrowheads="1"/>
          </p:cNvSpPr>
          <p:nvPr/>
        </p:nvSpPr>
        <p:spPr bwMode="auto">
          <a:xfrm>
            <a:off x="1187450" y="-1079500"/>
            <a:ext cx="7561263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7450" y="-2433638"/>
            <a:ext cx="7561263" cy="3662363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sz="1600" b="1" kern="1400" dirty="0">
              <a:solidFill>
                <a:srgbClr val="0070C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87624" y="697483"/>
            <a:ext cx="7272808" cy="24724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b="1" dirty="0">
              <a:ln w="24498" cap="flat" cmpd="dbl" algn="ctr">
                <a:solidFill>
                  <a:srgbClr val="D02E29"/>
                </a:solidFill>
                <a:prstDash val="solid"/>
                <a:miter lim="0"/>
              </a:ln>
              <a:gradFill>
                <a:gsLst>
                  <a:gs pos="10000">
                    <a:srgbClr val="FBF3F3"/>
                  </a:gs>
                  <a:gs pos="60000">
                    <a:srgbClr val="F3D8D8"/>
                  </a:gs>
                  <a:gs pos="100000">
                    <a:srgbClr val="E38C8A"/>
                  </a:gs>
                </a:gsLst>
                <a:lin ang="5400000" scaled="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b="1" dirty="0">
              <a:ln w="24498" cap="flat" cmpd="dbl" algn="ctr">
                <a:solidFill>
                  <a:srgbClr val="D02E29"/>
                </a:solidFill>
                <a:prstDash val="solid"/>
                <a:miter lim="0"/>
              </a:ln>
              <a:gradFill>
                <a:gsLst>
                  <a:gs pos="10000">
                    <a:srgbClr val="FBF3F3"/>
                  </a:gs>
                  <a:gs pos="60000">
                    <a:srgbClr val="F3D8D8"/>
                  </a:gs>
                  <a:gs pos="100000">
                    <a:srgbClr val="E38C8A"/>
                  </a:gs>
                </a:gsLst>
                <a:lin ang="5400000" scaled="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87624" y="451487"/>
            <a:ext cx="7272808" cy="4830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24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Сюжетно-ролевые игры</a:t>
            </a:r>
            <a:endParaRPr lang="ru-RU" sz="2400" b="1" dirty="0">
              <a:ln w="24498" cap="flat" cmpd="dbl" algn="ctr">
                <a:solidFill>
                  <a:srgbClr val="D02E29"/>
                </a:solidFill>
                <a:prstDash val="solid"/>
                <a:miter lim="0"/>
              </a:ln>
              <a:gradFill>
                <a:gsLst>
                  <a:gs pos="10000">
                    <a:srgbClr val="FBF3F3"/>
                  </a:gs>
                  <a:gs pos="60000">
                    <a:srgbClr val="F3D8D8"/>
                  </a:gs>
                  <a:gs pos="100000">
                    <a:srgbClr val="E38C8A"/>
                  </a:gs>
                </a:gsLst>
                <a:lin ang="5400000" scaled="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1000108"/>
            <a:ext cx="5565435" cy="3130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4286256"/>
            <a:ext cx="368302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C:\Users\User\Desktop\фон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94813" cy="699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87450" y="-79375"/>
            <a:ext cx="7561263" cy="1736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800" b="1" kern="0" spc="50" dirty="0">
              <a:solidFill>
                <a:srgbClr val="002060"/>
              </a:solidFill>
              <a:effectLst>
                <a:outerShdw blurRad="76200" dist="50800" dir="5400000" algn="tl">
                  <a:srgbClr val="000000">
                    <a:alpha val="6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kern="0" dirty="0">
              <a:solidFill>
                <a:sysClr val="windowText" lastClr="000000"/>
              </a:solidFill>
            </a:endParaRPr>
          </a:p>
        </p:txBody>
      </p:sp>
      <p:sp>
        <p:nvSpPr>
          <p:cNvPr id="95236" name="Прямоугольник 6"/>
          <p:cNvSpPr>
            <a:spLocks noChangeArrowheads="1"/>
          </p:cNvSpPr>
          <p:nvPr/>
        </p:nvSpPr>
        <p:spPr bwMode="auto">
          <a:xfrm>
            <a:off x="684213" y="2708275"/>
            <a:ext cx="806450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5237" name="Прямоугольник 1"/>
          <p:cNvSpPr>
            <a:spLocks noChangeArrowheads="1"/>
          </p:cNvSpPr>
          <p:nvPr/>
        </p:nvSpPr>
        <p:spPr bwMode="auto">
          <a:xfrm>
            <a:off x="2555875" y="-865188"/>
            <a:ext cx="6192838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Calibri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6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5238" name="Прямоугольник 4"/>
          <p:cNvSpPr>
            <a:spLocks noChangeArrowheads="1"/>
          </p:cNvSpPr>
          <p:nvPr/>
        </p:nvSpPr>
        <p:spPr bwMode="auto">
          <a:xfrm>
            <a:off x="1258888" y="-571500"/>
            <a:ext cx="763428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9" name="Прямоугольник 3"/>
          <p:cNvSpPr>
            <a:spLocks noChangeArrowheads="1"/>
          </p:cNvSpPr>
          <p:nvPr/>
        </p:nvSpPr>
        <p:spPr bwMode="auto">
          <a:xfrm>
            <a:off x="1258888" y="-1820863"/>
            <a:ext cx="7634287" cy="251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1600" b="1" i="1">
              <a:solidFill>
                <a:srgbClr val="002060"/>
              </a:solidFill>
            </a:endParaRPr>
          </a:p>
        </p:txBody>
      </p:sp>
      <p:sp>
        <p:nvSpPr>
          <p:cNvPr id="95240" name="Прямоугольник 5"/>
          <p:cNvSpPr>
            <a:spLocks noChangeArrowheads="1"/>
          </p:cNvSpPr>
          <p:nvPr/>
        </p:nvSpPr>
        <p:spPr bwMode="auto">
          <a:xfrm>
            <a:off x="1258888" y="-1392238"/>
            <a:ext cx="7489825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41" name="Прямоугольник 7"/>
          <p:cNvSpPr>
            <a:spLocks noChangeArrowheads="1"/>
          </p:cNvSpPr>
          <p:nvPr/>
        </p:nvSpPr>
        <p:spPr bwMode="auto">
          <a:xfrm>
            <a:off x="1258888" y="-439738"/>
            <a:ext cx="7634287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42" name="Прямоугольник 10"/>
          <p:cNvSpPr>
            <a:spLocks noChangeArrowheads="1"/>
          </p:cNvSpPr>
          <p:nvPr/>
        </p:nvSpPr>
        <p:spPr bwMode="auto">
          <a:xfrm>
            <a:off x="1258888" y="-1654175"/>
            <a:ext cx="748982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3350" y="450850"/>
            <a:ext cx="5832475" cy="37036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800100" lvl="1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2400" b="1" dirty="0">
              <a:solidFill>
                <a:srgbClr val="232323"/>
              </a:solidFill>
              <a:latin typeface="Times New Roman"/>
              <a:ea typeface="Times New Roman"/>
            </a:endParaRPr>
          </a:p>
        </p:txBody>
      </p:sp>
      <p:sp>
        <p:nvSpPr>
          <p:cNvPr id="95244" name="Прямоугольник 13"/>
          <p:cNvSpPr>
            <a:spLocks noChangeArrowheads="1"/>
          </p:cNvSpPr>
          <p:nvPr/>
        </p:nvSpPr>
        <p:spPr bwMode="auto">
          <a:xfrm>
            <a:off x="755650" y="-803275"/>
            <a:ext cx="727233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5245" name="Прямоугольник 9"/>
          <p:cNvSpPr>
            <a:spLocks noChangeArrowheads="1"/>
          </p:cNvSpPr>
          <p:nvPr/>
        </p:nvSpPr>
        <p:spPr bwMode="auto">
          <a:xfrm>
            <a:off x="1187450" y="-1079500"/>
            <a:ext cx="7561263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7450" y="-2433638"/>
            <a:ext cx="7561263" cy="3662363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sz="1600" b="1" kern="1400" dirty="0">
              <a:solidFill>
                <a:srgbClr val="0070C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87624" y="697483"/>
            <a:ext cx="7272808" cy="24724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b="1" dirty="0">
              <a:ln w="24498" cap="flat" cmpd="dbl" algn="ctr">
                <a:solidFill>
                  <a:srgbClr val="D02E29"/>
                </a:solidFill>
                <a:prstDash val="solid"/>
                <a:miter lim="0"/>
              </a:ln>
              <a:gradFill>
                <a:gsLst>
                  <a:gs pos="10000">
                    <a:srgbClr val="FBF3F3"/>
                  </a:gs>
                  <a:gs pos="60000">
                    <a:srgbClr val="F3D8D8"/>
                  </a:gs>
                  <a:gs pos="100000">
                    <a:srgbClr val="E38C8A"/>
                  </a:gs>
                </a:gsLst>
                <a:lin ang="5400000" scaled="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b="1" dirty="0">
              <a:ln w="24498" cap="flat" cmpd="dbl" algn="ctr">
                <a:solidFill>
                  <a:srgbClr val="D02E29"/>
                </a:solidFill>
                <a:prstDash val="solid"/>
                <a:miter lim="0"/>
              </a:ln>
              <a:gradFill>
                <a:gsLst>
                  <a:gs pos="10000">
                    <a:srgbClr val="FBF3F3"/>
                  </a:gs>
                  <a:gs pos="60000">
                    <a:srgbClr val="F3D8D8"/>
                  </a:gs>
                  <a:gs pos="100000">
                    <a:srgbClr val="E38C8A"/>
                  </a:gs>
                </a:gsLst>
                <a:lin ang="5400000" scaled="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87624" y="451487"/>
            <a:ext cx="7272808" cy="5170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24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Настольно печатные игры</a:t>
            </a:r>
            <a:endParaRPr lang="ru-RU" sz="2400" b="1" dirty="0">
              <a:ln w="24498" cap="flat" cmpd="dbl" algn="ctr">
                <a:solidFill>
                  <a:srgbClr val="D02E29"/>
                </a:solidFill>
                <a:prstDash val="solid"/>
                <a:miter lim="0"/>
              </a:ln>
              <a:gradFill>
                <a:gsLst>
                  <a:gs pos="10000">
                    <a:srgbClr val="FBF3F3"/>
                  </a:gs>
                  <a:gs pos="60000">
                    <a:srgbClr val="F3D8D8"/>
                  </a:gs>
                  <a:gs pos="100000">
                    <a:srgbClr val="E38C8A"/>
                  </a:gs>
                </a:gsLst>
                <a:lin ang="5400000" scaled="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2050" name="Picture 2" descr="d:\Users\zvezda1\Desktop\ПДД 09.02\IMG-07f9ce3776044cc240351819ed3f7618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000108"/>
            <a:ext cx="3286148" cy="2464611"/>
          </a:xfrm>
          <a:prstGeom prst="rect">
            <a:avLst/>
          </a:prstGeom>
          <a:noFill/>
        </p:spPr>
      </p:pic>
      <p:pic>
        <p:nvPicPr>
          <p:cNvPr id="2051" name="Picture 3" descr="d:\Users\zvezda1\Desktop\ПДД 09.02\IMG-16a622d46eb0d08ec1c9264e7ff9ed12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1071546"/>
            <a:ext cx="2643206" cy="3524274"/>
          </a:xfrm>
          <a:prstGeom prst="rect">
            <a:avLst/>
          </a:prstGeom>
          <a:noFill/>
        </p:spPr>
      </p:pic>
      <p:pic>
        <p:nvPicPr>
          <p:cNvPr id="2053" name="Picture 5" descr="d:\Users\zvezda1\Desktop\ПДД 09.02\IMG-95c923fa788b6afaf75755e46d49543c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2428868"/>
            <a:ext cx="2285976" cy="30479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:\Users\User\Desktop\фон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94813" cy="699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87450" y="-79375"/>
            <a:ext cx="7561263" cy="1736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800" b="1" kern="0" spc="50" dirty="0">
              <a:solidFill>
                <a:srgbClr val="002060"/>
              </a:solidFill>
              <a:effectLst>
                <a:outerShdw blurRad="76200" dist="50800" dir="5400000" algn="tl">
                  <a:srgbClr val="000000">
                    <a:alpha val="6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kern="0" dirty="0">
              <a:solidFill>
                <a:sysClr val="windowText" lastClr="000000"/>
              </a:solidFill>
            </a:endParaRPr>
          </a:p>
        </p:txBody>
      </p:sp>
      <p:sp>
        <p:nvSpPr>
          <p:cNvPr id="96260" name="Прямоугольник 6"/>
          <p:cNvSpPr>
            <a:spLocks noChangeArrowheads="1"/>
          </p:cNvSpPr>
          <p:nvPr/>
        </p:nvSpPr>
        <p:spPr bwMode="auto">
          <a:xfrm>
            <a:off x="684213" y="2708275"/>
            <a:ext cx="806450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6261" name="Прямоугольник 1"/>
          <p:cNvSpPr>
            <a:spLocks noChangeArrowheads="1"/>
          </p:cNvSpPr>
          <p:nvPr/>
        </p:nvSpPr>
        <p:spPr bwMode="auto">
          <a:xfrm>
            <a:off x="2555875" y="-865188"/>
            <a:ext cx="6192838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Calibri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6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6262" name="Прямоугольник 4"/>
          <p:cNvSpPr>
            <a:spLocks noChangeArrowheads="1"/>
          </p:cNvSpPr>
          <p:nvPr/>
        </p:nvSpPr>
        <p:spPr bwMode="auto">
          <a:xfrm>
            <a:off x="1258888" y="-571500"/>
            <a:ext cx="763428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263" name="Прямоугольник 3"/>
          <p:cNvSpPr>
            <a:spLocks noChangeArrowheads="1"/>
          </p:cNvSpPr>
          <p:nvPr/>
        </p:nvSpPr>
        <p:spPr bwMode="auto">
          <a:xfrm>
            <a:off x="1258888" y="-1820863"/>
            <a:ext cx="7634287" cy="251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1600" b="1" i="1">
              <a:solidFill>
                <a:srgbClr val="002060"/>
              </a:solidFill>
            </a:endParaRPr>
          </a:p>
        </p:txBody>
      </p:sp>
      <p:sp>
        <p:nvSpPr>
          <p:cNvPr id="96264" name="Прямоугольник 5"/>
          <p:cNvSpPr>
            <a:spLocks noChangeArrowheads="1"/>
          </p:cNvSpPr>
          <p:nvPr/>
        </p:nvSpPr>
        <p:spPr bwMode="auto">
          <a:xfrm>
            <a:off x="1258888" y="-1392238"/>
            <a:ext cx="7489825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265" name="Прямоугольник 7"/>
          <p:cNvSpPr>
            <a:spLocks noChangeArrowheads="1"/>
          </p:cNvSpPr>
          <p:nvPr/>
        </p:nvSpPr>
        <p:spPr bwMode="auto">
          <a:xfrm>
            <a:off x="1258888" y="-439738"/>
            <a:ext cx="7634287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266" name="Прямоугольник 10"/>
          <p:cNvSpPr>
            <a:spLocks noChangeArrowheads="1"/>
          </p:cNvSpPr>
          <p:nvPr/>
        </p:nvSpPr>
        <p:spPr bwMode="auto">
          <a:xfrm>
            <a:off x="1258888" y="-1654175"/>
            <a:ext cx="748982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3350" y="450850"/>
            <a:ext cx="5832475" cy="37036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800100" lvl="1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2400" b="1" dirty="0">
              <a:solidFill>
                <a:srgbClr val="232323"/>
              </a:solidFill>
              <a:latin typeface="Times New Roman"/>
              <a:ea typeface="Times New Roman"/>
            </a:endParaRPr>
          </a:p>
        </p:txBody>
      </p:sp>
      <p:sp>
        <p:nvSpPr>
          <p:cNvPr id="96268" name="Прямоугольник 13"/>
          <p:cNvSpPr>
            <a:spLocks noChangeArrowheads="1"/>
          </p:cNvSpPr>
          <p:nvPr/>
        </p:nvSpPr>
        <p:spPr bwMode="auto">
          <a:xfrm>
            <a:off x="755650" y="-803275"/>
            <a:ext cx="727233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6269" name="Прямоугольник 9"/>
          <p:cNvSpPr>
            <a:spLocks noChangeArrowheads="1"/>
          </p:cNvSpPr>
          <p:nvPr/>
        </p:nvSpPr>
        <p:spPr bwMode="auto">
          <a:xfrm>
            <a:off x="1187450" y="-1079500"/>
            <a:ext cx="7561263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7450" y="-2433638"/>
            <a:ext cx="7561263" cy="3662363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sz="1600" b="1" kern="1400" dirty="0">
              <a:solidFill>
                <a:srgbClr val="0070C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87624" y="697483"/>
            <a:ext cx="7272808" cy="24724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b="1" dirty="0">
              <a:ln w="24498" cap="flat" cmpd="dbl" algn="ctr">
                <a:solidFill>
                  <a:srgbClr val="D02E29"/>
                </a:solidFill>
                <a:prstDash val="solid"/>
                <a:miter lim="0"/>
              </a:ln>
              <a:gradFill>
                <a:gsLst>
                  <a:gs pos="10000">
                    <a:srgbClr val="FBF3F3"/>
                  </a:gs>
                  <a:gs pos="60000">
                    <a:srgbClr val="F3D8D8"/>
                  </a:gs>
                  <a:gs pos="100000">
                    <a:srgbClr val="E38C8A"/>
                  </a:gs>
                </a:gsLst>
                <a:lin ang="5400000" scaled="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b="1" dirty="0">
              <a:ln w="24498" cap="flat" cmpd="dbl" algn="ctr">
                <a:solidFill>
                  <a:srgbClr val="D02E29"/>
                </a:solidFill>
                <a:prstDash val="solid"/>
                <a:miter lim="0"/>
              </a:ln>
              <a:gradFill>
                <a:gsLst>
                  <a:gs pos="10000">
                    <a:srgbClr val="FBF3F3"/>
                  </a:gs>
                  <a:gs pos="60000">
                    <a:srgbClr val="F3D8D8"/>
                  </a:gs>
                  <a:gs pos="100000">
                    <a:srgbClr val="E38C8A"/>
                  </a:gs>
                </a:gsLst>
                <a:lin ang="5400000" scaled="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87624" y="451487"/>
            <a:ext cx="7272808" cy="4830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24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Праздники и развлечения</a:t>
            </a:r>
            <a:endParaRPr lang="ru-RU" sz="2400" b="1" dirty="0">
              <a:ln w="24498" cap="flat" cmpd="dbl" algn="ctr">
                <a:solidFill>
                  <a:srgbClr val="D02E29"/>
                </a:solidFill>
                <a:prstDash val="solid"/>
                <a:miter lim="0"/>
              </a:ln>
              <a:gradFill>
                <a:gsLst>
                  <a:gs pos="10000">
                    <a:srgbClr val="FBF3F3"/>
                  </a:gs>
                  <a:gs pos="60000">
                    <a:srgbClr val="F3D8D8"/>
                  </a:gs>
                  <a:gs pos="100000">
                    <a:srgbClr val="E38C8A"/>
                  </a:gs>
                </a:gsLst>
                <a:lin ang="5400000" scaled="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928670"/>
            <a:ext cx="5253038" cy="255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88" y="1000108"/>
            <a:ext cx="2500663" cy="51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571876"/>
            <a:ext cx="3524275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4744" y="3714752"/>
            <a:ext cx="2782307" cy="1855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User\Desktop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64663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87450" y="-79375"/>
            <a:ext cx="7561263" cy="1736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800" b="1" kern="0" spc="50" dirty="0">
              <a:solidFill>
                <a:srgbClr val="002060"/>
              </a:solidFill>
              <a:effectLst>
                <a:outerShdw blurRad="76200" dist="50800" dir="5400000" algn="tl">
                  <a:srgbClr val="000000">
                    <a:alpha val="6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kern="0" dirty="0">
              <a:solidFill>
                <a:sysClr val="windowText" lastClr="000000"/>
              </a:solidFill>
            </a:endParaRPr>
          </a:p>
        </p:txBody>
      </p:sp>
      <p:sp>
        <p:nvSpPr>
          <p:cNvPr id="44036" name="Прямоугольник 6"/>
          <p:cNvSpPr>
            <a:spLocks noChangeArrowheads="1"/>
          </p:cNvSpPr>
          <p:nvPr/>
        </p:nvSpPr>
        <p:spPr bwMode="auto">
          <a:xfrm>
            <a:off x="684213" y="2708275"/>
            <a:ext cx="806450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03648" y="-864483"/>
            <a:ext cx="7344816" cy="741433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3200" b="1" i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3200" b="1" i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40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Профессия воспитатель</a:t>
            </a:r>
            <a:endParaRPr lang="ru-RU" sz="4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3200" b="1" i="1" dirty="0">
                <a:solidFill>
                  <a:srgbClr val="002060"/>
                </a:solidFill>
                <a:latin typeface="Times New Roman"/>
                <a:ea typeface="Times New Roman"/>
              </a:rPr>
              <a:t>Воспитатель – кто это такой?</a:t>
            </a:r>
            <a:br>
              <a:rPr lang="ru-RU" sz="3200" b="1" i="1" dirty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ru-RU" sz="3200" b="1" i="1" dirty="0">
                <a:solidFill>
                  <a:srgbClr val="002060"/>
                </a:solidFill>
                <a:latin typeface="Times New Roman"/>
                <a:ea typeface="Times New Roman"/>
              </a:rPr>
              <a:t>Наставник или назидатель?</a:t>
            </a:r>
            <a:br>
              <a:rPr lang="ru-RU" sz="3200" b="1" i="1" dirty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ru-RU" sz="3200" b="1" i="1" dirty="0">
                <a:solidFill>
                  <a:srgbClr val="002060"/>
                </a:solidFill>
                <a:latin typeface="Times New Roman"/>
                <a:ea typeface="Times New Roman"/>
              </a:rPr>
              <a:t>А может, он творец и душ ваятель?</a:t>
            </a:r>
            <a:br>
              <a:rPr lang="ru-RU" sz="3200" b="1" i="1" dirty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ru-RU" sz="3200" b="1" i="1" dirty="0">
                <a:solidFill>
                  <a:srgbClr val="002060"/>
                </a:solidFill>
                <a:latin typeface="Times New Roman"/>
                <a:ea typeface="Times New Roman"/>
              </a:rPr>
              <a:t>А может просто человек,</a:t>
            </a:r>
            <a:br>
              <a:rPr lang="ru-RU" sz="3200" b="1" i="1" dirty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ru-RU" sz="3200" b="1" i="1" dirty="0">
                <a:solidFill>
                  <a:srgbClr val="002060"/>
                </a:solidFill>
                <a:latin typeface="Times New Roman"/>
                <a:ea typeface="Times New Roman"/>
              </a:rPr>
              <a:t>След оставляющий на век?</a:t>
            </a:r>
            <a:br>
              <a:rPr lang="ru-RU" sz="3200" b="1" i="1" dirty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ru-RU" sz="3200" b="1" i="1" dirty="0">
                <a:solidFill>
                  <a:srgbClr val="002060"/>
                </a:solidFill>
                <a:latin typeface="Times New Roman"/>
                <a:ea typeface="Times New Roman"/>
              </a:rPr>
              <a:t>И простотой и глубиной души</a:t>
            </a:r>
            <a:br>
              <a:rPr lang="ru-RU" sz="3200" b="1" i="1" dirty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ru-RU" sz="3200" b="1" i="1" dirty="0">
                <a:solidFill>
                  <a:srgbClr val="002060"/>
                </a:solidFill>
                <a:latin typeface="Times New Roman"/>
                <a:ea typeface="Times New Roman"/>
              </a:rPr>
              <a:t>Способный в жизнь нам выстроить мосты!</a:t>
            </a:r>
            <a:br>
              <a:rPr lang="ru-RU" sz="3200" b="1" dirty="0">
                <a:solidFill>
                  <a:srgbClr val="002060"/>
                </a:solidFill>
                <a:latin typeface="Times New Roman"/>
                <a:ea typeface="Times New Roman"/>
              </a:rPr>
            </a:br>
            <a:endParaRPr lang="ru-RU" sz="3200" b="1" u="sng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Users\User\Desktop\фон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94813" cy="699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87450" y="-79375"/>
            <a:ext cx="7561263" cy="1736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800" b="1" kern="0" spc="50" dirty="0">
              <a:solidFill>
                <a:srgbClr val="002060"/>
              </a:solidFill>
              <a:effectLst>
                <a:outerShdw blurRad="76200" dist="50800" dir="5400000" algn="tl">
                  <a:srgbClr val="000000">
                    <a:alpha val="6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kern="0" dirty="0">
              <a:solidFill>
                <a:sysClr val="windowText" lastClr="000000"/>
              </a:solidFill>
            </a:endParaRPr>
          </a:p>
        </p:txBody>
      </p:sp>
      <p:sp>
        <p:nvSpPr>
          <p:cNvPr id="97284" name="Прямоугольник 6"/>
          <p:cNvSpPr>
            <a:spLocks noChangeArrowheads="1"/>
          </p:cNvSpPr>
          <p:nvPr/>
        </p:nvSpPr>
        <p:spPr bwMode="auto">
          <a:xfrm>
            <a:off x="684213" y="2708275"/>
            <a:ext cx="806450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7285" name="Прямоугольник 1"/>
          <p:cNvSpPr>
            <a:spLocks noChangeArrowheads="1"/>
          </p:cNvSpPr>
          <p:nvPr/>
        </p:nvSpPr>
        <p:spPr bwMode="auto">
          <a:xfrm>
            <a:off x="2555875" y="-865188"/>
            <a:ext cx="6192838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Calibri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6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7286" name="Прямоугольник 4"/>
          <p:cNvSpPr>
            <a:spLocks noChangeArrowheads="1"/>
          </p:cNvSpPr>
          <p:nvPr/>
        </p:nvSpPr>
        <p:spPr bwMode="auto">
          <a:xfrm>
            <a:off x="1258888" y="-571500"/>
            <a:ext cx="763428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287" name="Прямоугольник 3"/>
          <p:cNvSpPr>
            <a:spLocks noChangeArrowheads="1"/>
          </p:cNvSpPr>
          <p:nvPr/>
        </p:nvSpPr>
        <p:spPr bwMode="auto">
          <a:xfrm>
            <a:off x="1258888" y="-1820863"/>
            <a:ext cx="7634287" cy="251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1600" b="1" i="1">
              <a:solidFill>
                <a:srgbClr val="002060"/>
              </a:solidFill>
            </a:endParaRPr>
          </a:p>
        </p:txBody>
      </p:sp>
      <p:sp>
        <p:nvSpPr>
          <p:cNvPr id="97288" name="Прямоугольник 5"/>
          <p:cNvSpPr>
            <a:spLocks noChangeArrowheads="1"/>
          </p:cNvSpPr>
          <p:nvPr/>
        </p:nvSpPr>
        <p:spPr bwMode="auto">
          <a:xfrm>
            <a:off x="1258888" y="-1392238"/>
            <a:ext cx="7489825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289" name="Прямоугольник 7"/>
          <p:cNvSpPr>
            <a:spLocks noChangeArrowheads="1"/>
          </p:cNvSpPr>
          <p:nvPr/>
        </p:nvSpPr>
        <p:spPr bwMode="auto">
          <a:xfrm>
            <a:off x="1258888" y="-439738"/>
            <a:ext cx="7634287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290" name="Прямоугольник 10"/>
          <p:cNvSpPr>
            <a:spLocks noChangeArrowheads="1"/>
          </p:cNvSpPr>
          <p:nvPr/>
        </p:nvSpPr>
        <p:spPr bwMode="auto">
          <a:xfrm>
            <a:off x="1258888" y="-1654175"/>
            <a:ext cx="748982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3350" y="450850"/>
            <a:ext cx="5832475" cy="37036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800100" lvl="1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2400" b="1" dirty="0">
              <a:solidFill>
                <a:srgbClr val="232323"/>
              </a:solidFill>
              <a:latin typeface="Times New Roman"/>
              <a:ea typeface="Times New Roman"/>
            </a:endParaRPr>
          </a:p>
        </p:txBody>
      </p:sp>
      <p:sp>
        <p:nvSpPr>
          <p:cNvPr id="97292" name="Прямоугольник 13"/>
          <p:cNvSpPr>
            <a:spLocks noChangeArrowheads="1"/>
          </p:cNvSpPr>
          <p:nvPr/>
        </p:nvSpPr>
        <p:spPr bwMode="auto">
          <a:xfrm>
            <a:off x="755650" y="-803275"/>
            <a:ext cx="727233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7293" name="Прямоугольник 9"/>
          <p:cNvSpPr>
            <a:spLocks noChangeArrowheads="1"/>
          </p:cNvSpPr>
          <p:nvPr/>
        </p:nvSpPr>
        <p:spPr bwMode="auto">
          <a:xfrm>
            <a:off x="1187450" y="-1079500"/>
            <a:ext cx="7561263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7450" y="-2433638"/>
            <a:ext cx="7561263" cy="3662363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sz="1600" b="1" kern="1400" dirty="0">
              <a:solidFill>
                <a:srgbClr val="0070C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87624" y="697483"/>
            <a:ext cx="7272808" cy="24724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b="1" dirty="0">
              <a:ln w="24498" cap="flat" cmpd="dbl" algn="ctr">
                <a:solidFill>
                  <a:srgbClr val="D02E29"/>
                </a:solidFill>
                <a:prstDash val="solid"/>
                <a:miter lim="0"/>
              </a:ln>
              <a:gradFill>
                <a:gsLst>
                  <a:gs pos="10000">
                    <a:srgbClr val="FBF3F3"/>
                  </a:gs>
                  <a:gs pos="60000">
                    <a:srgbClr val="F3D8D8"/>
                  </a:gs>
                  <a:gs pos="100000">
                    <a:srgbClr val="E38C8A"/>
                  </a:gs>
                </a:gsLst>
                <a:lin ang="5400000" scaled="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b="1" dirty="0">
              <a:ln w="24498" cap="flat" cmpd="dbl" algn="ctr">
                <a:solidFill>
                  <a:srgbClr val="D02E29"/>
                </a:solidFill>
                <a:prstDash val="solid"/>
                <a:miter lim="0"/>
              </a:ln>
              <a:gradFill>
                <a:gsLst>
                  <a:gs pos="10000">
                    <a:srgbClr val="FBF3F3"/>
                  </a:gs>
                  <a:gs pos="60000">
                    <a:srgbClr val="F3D8D8"/>
                  </a:gs>
                  <a:gs pos="100000">
                    <a:srgbClr val="E38C8A"/>
                  </a:gs>
                </a:gsLst>
                <a:lin ang="5400000" scaled="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87624" y="451487"/>
            <a:ext cx="7272808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28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Экскурсии и прогулки</a:t>
            </a:r>
            <a:endParaRPr lang="ru-RU" sz="2800" b="1" dirty="0">
              <a:ln w="24498" cap="flat" cmpd="dbl" algn="ctr">
                <a:solidFill>
                  <a:srgbClr val="D02E29"/>
                </a:solidFill>
                <a:prstDash val="solid"/>
                <a:miter lim="0"/>
              </a:ln>
              <a:gradFill>
                <a:gsLst>
                  <a:gs pos="10000">
                    <a:srgbClr val="FBF3F3"/>
                  </a:gs>
                  <a:gs pos="60000">
                    <a:srgbClr val="F3D8D8"/>
                  </a:gs>
                  <a:gs pos="100000">
                    <a:srgbClr val="E38C8A"/>
                  </a:gs>
                </a:gsLst>
                <a:lin ang="5400000" scaled="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8193" name="Picture 1" descr="d:\Users\zvezda1\Desktop\ПДД 09.02\IMG-5bbba85583f34f42f7f24ca99ebd7e39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1000108"/>
            <a:ext cx="2857500" cy="3810000"/>
          </a:xfrm>
          <a:prstGeom prst="rect">
            <a:avLst/>
          </a:prstGeom>
          <a:noFill/>
        </p:spPr>
      </p:pic>
      <p:pic>
        <p:nvPicPr>
          <p:cNvPr id="8194" name="Picture 2" descr="d:\Users\zvezda1\Desktop\ПДД 09.02\IMG-7c779d6b6ae7f2918144d117f98ca51f-V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256" y="1000108"/>
            <a:ext cx="2696765" cy="3595686"/>
          </a:xfrm>
          <a:prstGeom prst="rect">
            <a:avLst/>
          </a:prstGeom>
          <a:noFill/>
        </p:spPr>
      </p:pic>
      <p:pic>
        <p:nvPicPr>
          <p:cNvPr id="8195" name="Picture 3" descr="d:\Users\zvezda1\Desktop\ПДД 09.02\IMG-f5441832b32793561e80ddd11aa57419-V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14810" y="3786190"/>
            <a:ext cx="381000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:\Users\User\Desktop\фон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3513"/>
            <a:ext cx="9318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87450" y="-79375"/>
            <a:ext cx="7561263" cy="1736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800" b="1" kern="0" spc="50" dirty="0">
              <a:solidFill>
                <a:srgbClr val="002060"/>
              </a:solidFill>
              <a:effectLst>
                <a:outerShdw blurRad="76200" dist="50800" dir="5400000" algn="tl">
                  <a:srgbClr val="000000">
                    <a:alpha val="6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kern="0" dirty="0">
              <a:solidFill>
                <a:sysClr val="windowText" lastClr="000000"/>
              </a:solidFill>
            </a:endParaRPr>
          </a:p>
        </p:txBody>
      </p:sp>
      <p:sp>
        <p:nvSpPr>
          <p:cNvPr id="98308" name="Прямоугольник 6"/>
          <p:cNvSpPr>
            <a:spLocks noChangeArrowheads="1"/>
          </p:cNvSpPr>
          <p:nvPr/>
        </p:nvSpPr>
        <p:spPr bwMode="auto">
          <a:xfrm>
            <a:off x="684213" y="2708275"/>
            <a:ext cx="806450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8309" name="Прямоугольник 1"/>
          <p:cNvSpPr>
            <a:spLocks noChangeArrowheads="1"/>
          </p:cNvSpPr>
          <p:nvPr/>
        </p:nvSpPr>
        <p:spPr bwMode="auto">
          <a:xfrm>
            <a:off x="2555875" y="-865188"/>
            <a:ext cx="6192838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Calibri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6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8310" name="Прямоугольник 4"/>
          <p:cNvSpPr>
            <a:spLocks noChangeArrowheads="1"/>
          </p:cNvSpPr>
          <p:nvPr/>
        </p:nvSpPr>
        <p:spPr bwMode="auto">
          <a:xfrm>
            <a:off x="1258888" y="-571500"/>
            <a:ext cx="763428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311" name="Прямоугольник 3"/>
          <p:cNvSpPr>
            <a:spLocks noChangeArrowheads="1"/>
          </p:cNvSpPr>
          <p:nvPr/>
        </p:nvSpPr>
        <p:spPr bwMode="auto">
          <a:xfrm>
            <a:off x="1258888" y="-1820863"/>
            <a:ext cx="7634287" cy="251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1600" b="1" i="1">
              <a:solidFill>
                <a:srgbClr val="002060"/>
              </a:solidFill>
            </a:endParaRPr>
          </a:p>
        </p:txBody>
      </p:sp>
      <p:sp>
        <p:nvSpPr>
          <p:cNvPr id="98312" name="Прямоугольник 5"/>
          <p:cNvSpPr>
            <a:spLocks noChangeArrowheads="1"/>
          </p:cNvSpPr>
          <p:nvPr/>
        </p:nvSpPr>
        <p:spPr bwMode="auto">
          <a:xfrm>
            <a:off x="1258888" y="-1392238"/>
            <a:ext cx="7489825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313" name="Прямоугольник 7"/>
          <p:cNvSpPr>
            <a:spLocks noChangeArrowheads="1"/>
          </p:cNvSpPr>
          <p:nvPr/>
        </p:nvSpPr>
        <p:spPr bwMode="auto">
          <a:xfrm>
            <a:off x="1258888" y="-439738"/>
            <a:ext cx="7634287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314" name="Прямоугольник 10"/>
          <p:cNvSpPr>
            <a:spLocks noChangeArrowheads="1"/>
          </p:cNvSpPr>
          <p:nvPr/>
        </p:nvSpPr>
        <p:spPr bwMode="auto">
          <a:xfrm>
            <a:off x="1258888" y="-1654175"/>
            <a:ext cx="748982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3350" y="450850"/>
            <a:ext cx="5832475" cy="37036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marL="800100" lvl="1" indent="-3429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  <a:defRPr/>
            </a:pPr>
            <a:endParaRPr lang="ru-RU" dirty="0">
              <a:solidFill>
                <a:prstClr val="black"/>
              </a:solidFill>
              <a:latin typeface="Trebuchet MS"/>
              <a:cs typeface="Arial" panose="020B0604020202020204" pitchFamily="34" charset="0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2400" b="1" dirty="0">
              <a:solidFill>
                <a:srgbClr val="232323"/>
              </a:solidFill>
              <a:latin typeface="Times New Roman"/>
              <a:ea typeface="Times New Roman"/>
            </a:endParaRPr>
          </a:p>
        </p:txBody>
      </p:sp>
      <p:sp>
        <p:nvSpPr>
          <p:cNvPr id="98316" name="Прямоугольник 13"/>
          <p:cNvSpPr>
            <a:spLocks noChangeArrowheads="1"/>
          </p:cNvSpPr>
          <p:nvPr/>
        </p:nvSpPr>
        <p:spPr bwMode="auto">
          <a:xfrm>
            <a:off x="755650" y="-803275"/>
            <a:ext cx="727233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8317" name="Прямоугольник 9"/>
          <p:cNvSpPr>
            <a:spLocks noChangeArrowheads="1"/>
          </p:cNvSpPr>
          <p:nvPr/>
        </p:nvSpPr>
        <p:spPr bwMode="auto">
          <a:xfrm>
            <a:off x="1187450" y="-1079500"/>
            <a:ext cx="7561263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7450" y="-2433638"/>
            <a:ext cx="7561263" cy="3662363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u="sng" kern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hangingPunct="0">
              <a:spcAft>
                <a:spcPts val="0"/>
              </a:spcAft>
              <a:defRPr/>
            </a:pPr>
            <a:endParaRPr lang="ru-RU" sz="1600" b="1" kern="1400" dirty="0">
              <a:solidFill>
                <a:srgbClr val="0070C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87624" y="697483"/>
            <a:ext cx="7272808" cy="24724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b="1" dirty="0">
              <a:ln w="24498" cap="flat" cmpd="dbl" algn="ctr">
                <a:solidFill>
                  <a:srgbClr val="D02E29"/>
                </a:solidFill>
                <a:prstDash val="solid"/>
                <a:miter lim="0"/>
              </a:ln>
              <a:gradFill>
                <a:gsLst>
                  <a:gs pos="10000">
                    <a:srgbClr val="FBF3F3"/>
                  </a:gs>
                  <a:gs pos="60000">
                    <a:srgbClr val="F3D8D8"/>
                  </a:gs>
                  <a:gs pos="100000">
                    <a:srgbClr val="E38C8A"/>
                  </a:gs>
                </a:gsLst>
                <a:lin ang="5400000" scaled="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b="1" dirty="0">
              <a:ln w="24498" cap="flat" cmpd="dbl" algn="ctr">
                <a:solidFill>
                  <a:srgbClr val="D02E29"/>
                </a:solidFill>
                <a:prstDash val="solid"/>
                <a:miter lim="0"/>
              </a:ln>
              <a:gradFill>
                <a:gsLst>
                  <a:gs pos="10000">
                    <a:srgbClr val="FBF3F3"/>
                  </a:gs>
                  <a:gs pos="60000">
                    <a:srgbClr val="F3D8D8"/>
                  </a:gs>
                  <a:gs pos="100000">
                    <a:srgbClr val="E38C8A"/>
                  </a:gs>
                </a:gsLst>
                <a:lin ang="5400000" scaled="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87624" y="451487"/>
            <a:ext cx="7272808" cy="548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28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Рисунки и поделки детей</a:t>
            </a:r>
            <a:endParaRPr lang="ru-RU" sz="2800" b="1" dirty="0">
              <a:ln w="24498" cap="flat" cmpd="dbl" algn="ctr">
                <a:solidFill>
                  <a:srgbClr val="D02E29"/>
                </a:solidFill>
                <a:prstDash val="solid"/>
                <a:miter lim="0"/>
              </a:ln>
              <a:gradFill>
                <a:gsLst>
                  <a:gs pos="10000">
                    <a:srgbClr val="FBF3F3"/>
                  </a:gs>
                  <a:gs pos="60000">
                    <a:srgbClr val="F3D8D8"/>
                  </a:gs>
                  <a:gs pos="100000">
                    <a:srgbClr val="E38C8A"/>
                  </a:gs>
                </a:gsLst>
                <a:lin ang="5400000" scaled="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98321" name="Объект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1214422"/>
            <a:ext cx="2513012" cy="215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22" name="Рисунок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68" y="1285860"/>
            <a:ext cx="26035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23" name="Рисунок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1214422"/>
            <a:ext cx="2516188" cy="207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25" name="Рисунок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71670" y="3857628"/>
            <a:ext cx="2903538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26" name="Рисунок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86380" y="3500438"/>
            <a:ext cx="2260600" cy="272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:\Users\User\Desktop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619672" y="1412776"/>
            <a:ext cx="6048672" cy="233474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66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СПАСИБО ЗА ВНИМАНИЕ!</a:t>
            </a:r>
            <a:endParaRPr lang="ru-RU" sz="6600" b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User\Desktop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38"/>
            <a:ext cx="93646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87450" y="-79375"/>
            <a:ext cx="7561263" cy="1736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800" b="1" kern="0" spc="50" dirty="0">
              <a:solidFill>
                <a:srgbClr val="002060"/>
              </a:solidFill>
              <a:effectLst>
                <a:outerShdw blurRad="76200" dist="50800" dir="5400000" algn="tl">
                  <a:srgbClr val="000000">
                    <a:alpha val="6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kern="0" dirty="0">
              <a:solidFill>
                <a:sysClr val="windowText" lastClr="000000"/>
              </a:solidFill>
            </a:endParaRPr>
          </a:p>
        </p:txBody>
      </p:sp>
      <p:sp>
        <p:nvSpPr>
          <p:cNvPr id="45060" name="Прямоугольник 6"/>
          <p:cNvSpPr>
            <a:spLocks noChangeArrowheads="1"/>
          </p:cNvSpPr>
          <p:nvPr/>
        </p:nvSpPr>
        <p:spPr bwMode="auto">
          <a:xfrm>
            <a:off x="684213" y="2708275"/>
            <a:ext cx="806450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03648" y="-864483"/>
            <a:ext cx="7344816" cy="288386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3200" b="1" i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3200" b="1" i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36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Мое педагогическое кредо:</a:t>
            </a: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36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5062" name="Прямоугольник 3"/>
          <p:cNvSpPr>
            <a:spLocks noChangeArrowheads="1"/>
          </p:cNvSpPr>
          <p:nvPr/>
        </p:nvSpPr>
        <p:spPr bwMode="auto">
          <a:xfrm>
            <a:off x="1403350" y="1166813"/>
            <a:ext cx="7345363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</a:rPr>
              <a:t>«Я уверена, что если пришлось выбирать: жить там, где детский гам не прекращается ни на минуту, или же там ,где он никогда не слышен, то все нормальные и здоровые люди предпочли бы непрекращающийся шум непрекращающейся тишине.»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User\Desktop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38"/>
            <a:ext cx="93646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87450" y="-79375"/>
            <a:ext cx="7561263" cy="1736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800" b="1" kern="0" spc="50" dirty="0">
              <a:solidFill>
                <a:srgbClr val="002060"/>
              </a:solidFill>
              <a:effectLst>
                <a:outerShdw blurRad="76200" dist="50800" dir="5400000" algn="tl">
                  <a:srgbClr val="000000">
                    <a:alpha val="6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kern="0" dirty="0">
              <a:solidFill>
                <a:sysClr val="windowText" lastClr="000000"/>
              </a:solidFill>
            </a:endParaRPr>
          </a:p>
        </p:txBody>
      </p:sp>
      <p:sp>
        <p:nvSpPr>
          <p:cNvPr id="46084" name="Прямоугольник 6"/>
          <p:cNvSpPr>
            <a:spLocks noChangeArrowheads="1"/>
          </p:cNvSpPr>
          <p:nvPr/>
        </p:nvSpPr>
        <p:spPr bwMode="auto">
          <a:xfrm>
            <a:off x="684213" y="2708275"/>
            <a:ext cx="806450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6085" name="Прямоугольник 1"/>
          <p:cNvSpPr>
            <a:spLocks noChangeArrowheads="1"/>
          </p:cNvSpPr>
          <p:nvPr/>
        </p:nvSpPr>
        <p:spPr bwMode="auto">
          <a:xfrm>
            <a:off x="1403350" y="-865188"/>
            <a:ext cx="7345363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6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6086" name="Прямоугольник 4"/>
          <p:cNvSpPr>
            <a:spLocks noChangeArrowheads="1"/>
          </p:cNvSpPr>
          <p:nvPr/>
        </p:nvSpPr>
        <p:spPr bwMode="auto">
          <a:xfrm>
            <a:off x="1258888" y="-571500"/>
            <a:ext cx="7634287" cy="603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Что же означает – профессия воспитатель детского сада, воспитатель необыкновенных малышей, которых доверяют родители, самое дорогое и самое бесценное?</a:t>
            </a:r>
            <a:b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Ответить на этот вопрос очень сложно и трудно, правильно подобрать слова и оформить в предложения, какими буквами выразить то счастье, когда ребёнок подаёт тебе тёплую ладошку, доверчиво прижимаясь и радуясь тебе. Нужно иметь огромное терпение и сострадание к детям, желание видеть «своих детей», переживать за их успехи и неудачи, радоваться личным достижениям и маленьким победам. По сути, эти дети не являются родственниками, но ты с ними «срастаешься», начинаешь думать вместе с ними, удивляться и восхищаться как они и вот - это уже «мои дети»</a:t>
            </a:r>
            <a:b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Воспитатель как гончар, в руках которого мягкая, податливая глина превращается в изящный сосуд. Задача воспитателя – заполнить этот сосуд добром, творчеством, знаниями и навыками. После мамы, воспитатель -первый учитель, который встречается на жизненном пути ребёнка. Это та самая профессия, когда воспитатель в душе, всегда остаётся ребёнком, иначе дети просто не примут его в свой мир, не подпустят к своему сердцу. Я считаю, что самое главное – любить детей, отдавать им своё сердце, любить просто так, ни за что, просто за то, что они есть!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User\Desktop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38"/>
            <a:ext cx="93646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87450" y="-79375"/>
            <a:ext cx="7561263" cy="1736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800" b="1" kern="0" spc="50" dirty="0">
              <a:solidFill>
                <a:srgbClr val="002060"/>
              </a:solidFill>
              <a:effectLst>
                <a:outerShdw blurRad="76200" dist="50800" dir="5400000" algn="tl">
                  <a:srgbClr val="000000">
                    <a:alpha val="6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kern="0" dirty="0">
              <a:solidFill>
                <a:sysClr val="windowText" lastClr="000000"/>
              </a:solidFill>
            </a:endParaRPr>
          </a:p>
        </p:txBody>
      </p:sp>
      <p:sp>
        <p:nvSpPr>
          <p:cNvPr id="47108" name="Прямоугольник 6"/>
          <p:cNvSpPr>
            <a:spLocks noChangeArrowheads="1"/>
          </p:cNvSpPr>
          <p:nvPr/>
        </p:nvSpPr>
        <p:spPr bwMode="auto">
          <a:xfrm>
            <a:off x="684213" y="2708275"/>
            <a:ext cx="806450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7109" name="Прямоугольник 1"/>
          <p:cNvSpPr>
            <a:spLocks noChangeArrowheads="1"/>
          </p:cNvSpPr>
          <p:nvPr/>
        </p:nvSpPr>
        <p:spPr bwMode="auto">
          <a:xfrm>
            <a:off x="1403350" y="-865188"/>
            <a:ext cx="7345363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6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7110" name="Прямоугольник 4"/>
          <p:cNvSpPr>
            <a:spLocks noChangeArrowheads="1"/>
          </p:cNvSpPr>
          <p:nvPr/>
        </p:nvSpPr>
        <p:spPr bwMode="auto">
          <a:xfrm>
            <a:off x="1258888" y="-571500"/>
            <a:ext cx="763428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11" name="Прямоугольник 3"/>
          <p:cNvSpPr>
            <a:spLocks noChangeArrowheads="1"/>
          </p:cNvSpPr>
          <p:nvPr/>
        </p:nvSpPr>
        <p:spPr bwMode="auto">
          <a:xfrm>
            <a:off x="1258888" y="-1820863"/>
            <a:ext cx="7634287" cy="8438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В детском саду я работаю двенадцать лет и другой профессии для себя не желаю. Стараюсь узнавать что – то свеженькое и не отставать от новых технологий в области дошкольного воспитания. Главное – я люблю детей и у меня есть огромное желание работать. На работе ежедневное самообразование в общении с детьми, коллегами, родителями. Каждый день я что-то планирую, реализую, показываю, общаюсь.</a:t>
            </a:r>
            <a:b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За время пребывания в детском саду мне довелось работать с разными возрастами и скажу, не тая, что в каждом возрасте есть своя «изюминка», свои отличительные черты. Когда набираешь младший возраст и идёшь, ступенька за ступенькой, к выпуску из детского сада, то на протяжении этого времени ты с детьми сближаешься и растёшь вместе с ними. </a:t>
            </a:r>
            <a:b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Работая с дошколятами, не перестаёшь удивляться – какие они удивительные, смешные, заботливые, прекрасные. Любопытные. Каждый ребёнок по своему уникум, со своим характером и настроением, талантом и непредсказуемостью. От того, что знает и умеет делать взрослый, зависит будущее малыша, чему он их научит. Время прогресса неумолимо предоставляет возможность для самосовершенствования, осваивать инновационные технологии и нетрадиционные методы. Чтобы удовлетворить любознательность современного ребёнка, необходимы знания современных методик и технологий.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16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User\Desktop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38"/>
            <a:ext cx="93646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87450" y="-79375"/>
            <a:ext cx="7561263" cy="1736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800" b="1" kern="0" spc="50" dirty="0">
              <a:solidFill>
                <a:srgbClr val="002060"/>
              </a:solidFill>
              <a:effectLst>
                <a:outerShdw blurRad="76200" dist="50800" dir="5400000" algn="tl">
                  <a:srgbClr val="000000">
                    <a:alpha val="6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kern="0" dirty="0">
              <a:solidFill>
                <a:sysClr val="windowText" lastClr="000000"/>
              </a:solidFill>
            </a:endParaRPr>
          </a:p>
        </p:txBody>
      </p:sp>
      <p:sp>
        <p:nvSpPr>
          <p:cNvPr id="48132" name="Прямоугольник 6"/>
          <p:cNvSpPr>
            <a:spLocks noChangeArrowheads="1"/>
          </p:cNvSpPr>
          <p:nvPr/>
        </p:nvSpPr>
        <p:spPr bwMode="auto">
          <a:xfrm>
            <a:off x="684213" y="2708275"/>
            <a:ext cx="806450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8133" name="Прямоугольник 1"/>
          <p:cNvSpPr>
            <a:spLocks noChangeArrowheads="1"/>
          </p:cNvSpPr>
          <p:nvPr/>
        </p:nvSpPr>
        <p:spPr bwMode="auto">
          <a:xfrm>
            <a:off x="1403350" y="-865188"/>
            <a:ext cx="7345363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6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8134" name="Прямоугольник 4"/>
          <p:cNvSpPr>
            <a:spLocks noChangeArrowheads="1"/>
          </p:cNvSpPr>
          <p:nvPr/>
        </p:nvSpPr>
        <p:spPr bwMode="auto">
          <a:xfrm>
            <a:off x="1258888" y="-571500"/>
            <a:ext cx="763428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35" name="Прямоугольник 3"/>
          <p:cNvSpPr>
            <a:spLocks noChangeArrowheads="1"/>
          </p:cNvSpPr>
          <p:nvPr/>
        </p:nvSpPr>
        <p:spPr bwMode="auto">
          <a:xfrm>
            <a:off x="1258888" y="-1820863"/>
            <a:ext cx="7634287" cy="251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1600" b="1" i="1">
              <a:solidFill>
                <a:srgbClr val="002060"/>
              </a:solidFill>
            </a:endParaRPr>
          </a:p>
        </p:txBody>
      </p:sp>
      <p:sp>
        <p:nvSpPr>
          <p:cNvPr id="48136" name="Прямоугольник 5"/>
          <p:cNvSpPr>
            <a:spLocks noChangeArrowheads="1"/>
          </p:cNvSpPr>
          <p:nvPr/>
        </p:nvSpPr>
        <p:spPr bwMode="auto">
          <a:xfrm>
            <a:off x="1258888" y="-1392238"/>
            <a:ext cx="7489825" cy="595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Я убеждена в том, что подлинное право на воспитание – это не диплом о профессиональном образовании, а призвание, главным критерием которого является неравнодушие к чужим судьбам, высокие человеческие достоинства, определяющие основное педагогической деятельности.</a:t>
            </a:r>
            <a:b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За время моей работы судьба свела меня с прекрасными людьми. У более опытных и старших педагогов училась нелёгкому мастерству, ведь быть воспитателем – огромная ответственность, такой труд по плечу только тем, кто любит детей и предан своей профессии.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Я счастлива, что связала себя крепкими связями с великим и прекрасным делом – воспитанием детей. Я научилась смотреть на мир восторженными глазами детей и созерцать его таким, какой он есть. Я научилась просыпаться ежедневно в ожидании чуда. У меня сложилось такое ощущение, что воспитывая детей, я воспитываю себя! </a:t>
            </a:r>
            <a:endParaRPr lang="ru-RU" sz="1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User\Desktop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305" y="17462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87450" y="-79375"/>
            <a:ext cx="7561263" cy="1736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800" b="1" kern="0" spc="50" dirty="0">
              <a:solidFill>
                <a:srgbClr val="002060"/>
              </a:solidFill>
              <a:effectLst>
                <a:outerShdw blurRad="76200" dist="50800" dir="5400000" algn="tl">
                  <a:srgbClr val="000000">
                    <a:alpha val="6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kern="0" dirty="0">
              <a:solidFill>
                <a:sysClr val="windowText" lastClr="000000"/>
              </a:solidFill>
            </a:endParaRPr>
          </a:p>
        </p:txBody>
      </p:sp>
      <p:sp>
        <p:nvSpPr>
          <p:cNvPr id="51204" name="Прямоугольник 6"/>
          <p:cNvSpPr>
            <a:spLocks noChangeArrowheads="1"/>
          </p:cNvSpPr>
          <p:nvPr/>
        </p:nvSpPr>
        <p:spPr bwMode="auto">
          <a:xfrm>
            <a:off x="684213" y="2708275"/>
            <a:ext cx="806450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1205" name="Прямоугольник 1"/>
          <p:cNvSpPr>
            <a:spLocks noChangeArrowheads="1"/>
          </p:cNvSpPr>
          <p:nvPr/>
        </p:nvSpPr>
        <p:spPr bwMode="auto">
          <a:xfrm>
            <a:off x="2555875" y="-865188"/>
            <a:ext cx="6192838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Calibri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6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1206" name="Прямоугольник 4"/>
          <p:cNvSpPr>
            <a:spLocks noChangeArrowheads="1"/>
          </p:cNvSpPr>
          <p:nvPr/>
        </p:nvSpPr>
        <p:spPr bwMode="auto">
          <a:xfrm>
            <a:off x="1258888" y="-571500"/>
            <a:ext cx="763428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07" name="Прямоугольник 3"/>
          <p:cNvSpPr>
            <a:spLocks noChangeArrowheads="1"/>
          </p:cNvSpPr>
          <p:nvPr/>
        </p:nvSpPr>
        <p:spPr bwMode="auto">
          <a:xfrm>
            <a:off x="1258888" y="-1820863"/>
            <a:ext cx="7634287" cy="251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1600" b="1" i="1">
              <a:solidFill>
                <a:srgbClr val="002060"/>
              </a:solidFill>
            </a:endParaRPr>
          </a:p>
        </p:txBody>
      </p:sp>
      <p:sp>
        <p:nvSpPr>
          <p:cNvPr id="51208" name="Прямоугольник 5"/>
          <p:cNvSpPr>
            <a:spLocks noChangeArrowheads="1"/>
          </p:cNvSpPr>
          <p:nvPr/>
        </p:nvSpPr>
        <p:spPr bwMode="auto">
          <a:xfrm>
            <a:off x="1258888" y="-1392238"/>
            <a:ext cx="7489825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09" name="Прямоугольник 7"/>
          <p:cNvSpPr>
            <a:spLocks noChangeArrowheads="1"/>
          </p:cNvSpPr>
          <p:nvPr/>
        </p:nvSpPr>
        <p:spPr bwMode="auto">
          <a:xfrm>
            <a:off x="1258888" y="-439738"/>
            <a:ext cx="7634287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34655" y="515818"/>
            <a:ext cx="4902835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40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Образование</a:t>
            </a:r>
            <a:endParaRPr lang="ru-RU" sz="4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86000" y="1428736"/>
            <a:ext cx="55721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</a:rPr>
              <a:t>Высшее. Красноярский государственный педагогический университет</a:t>
            </a:r>
          </a:p>
          <a:p>
            <a:pPr algn="ctr"/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</a:rPr>
              <a:t>им. В.П. Астафьева, 2011 г.;</a:t>
            </a:r>
          </a:p>
          <a:p>
            <a:pPr algn="ctr"/>
            <a:endParaRPr lang="ru-RU" sz="2800" b="1" i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</a:rPr>
              <a:t>Московский психолого-социальный университет по программе «Дошкольное образование», 2013 г.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User\Desktop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112"/>
            <a:ext cx="930751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87450" y="-79375"/>
            <a:ext cx="7561263" cy="1736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800" b="1" kern="0" spc="50" dirty="0">
              <a:solidFill>
                <a:srgbClr val="002060"/>
              </a:solidFill>
              <a:effectLst>
                <a:outerShdw blurRad="76200" dist="50800" dir="5400000" algn="tl">
                  <a:srgbClr val="000000">
                    <a:alpha val="65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4000" kern="0" dirty="0">
              <a:solidFill>
                <a:sysClr val="windowText" lastClr="000000"/>
              </a:solidFill>
            </a:endParaRPr>
          </a:p>
        </p:txBody>
      </p:sp>
      <p:sp>
        <p:nvSpPr>
          <p:cNvPr id="52228" name="Прямоугольник 6"/>
          <p:cNvSpPr>
            <a:spLocks noChangeArrowheads="1"/>
          </p:cNvSpPr>
          <p:nvPr/>
        </p:nvSpPr>
        <p:spPr bwMode="auto">
          <a:xfrm>
            <a:off x="684213" y="2708275"/>
            <a:ext cx="806450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2229" name="Прямоугольник 1"/>
          <p:cNvSpPr>
            <a:spLocks noChangeArrowheads="1"/>
          </p:cNvSpPr>
          <p:nvPr/>
        </p:nvSpPr>
        <p:spPr bwMode="auto">
          <a:xfrm>
            <a:off x="2555875" y="-865188"/>
            <a:ext cx="6192838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i="1">
              <a:solidFill>
                <a:srgbClr val="002060"/>
              </a:solidFill>
              <a:latin typeface="Times New Roman" pitchFamily="18" charset="0"/>
              <a:cs typeface="Calibri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6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2230" name="Прямоугольник 4"/>
          <p:cNvSpPr>
            <a:spLocks noChangeArrowheads="1"/>
          </p:cNvSpPr>
          <p:nvPr/>
        </p:nvSpPr>
        <p:spPr bwMode="auto">
          <a:xfrm>
            <a:off x="1258888" y="-571500"/>
            <a:ext cx="763428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31" name="Прямоугольник 3"/>
          <p:cNvSpPr>
            <a:spLocks noChangeArrowheads="1"/>
          </p:cNvSpPr>
          <p:nvPr/>
        </p:nvSpPr>
        <p:spPr bwMode="auto">
          <a:xfrm>
            <a:off x="1258888" y="-1820863"/>
            <a:ext cx="7634287" cy="251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1600" b="1" i="1">
              <a:solidFill>
                <a:srgbClr val="002060"/>
              </a:solidFill>
            </a:endParaRPr>
          </a:p>
        </p:txBody>
      </p:sp>
      <p:sp>
        <p:nvSpPr>
          <p:cNvPr id="52232" name="Прямоугольник 5"/>
          <p:cNvSpPr>
            <a:spLocks noChangeArrowheads="1"/>
          </p:cNvSpPr>
          <p:nvPr/>
        </p:nvSpPr>
        <p:spPr bwMode="auto">
          <a:xfrm>
            <a:off x="1258888" y="-1392238"/>
            <a:ext cx="7489825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33" name="Прямоугольник 7"/>
          <p:cNvSpPr>
            <a:spLocks noChangeArrowheads="1"/>
          </p:cNvSpPr>
          <p:nvPr/>
        </p:nvSpPr>
        <p:spPr bwMode="auto">
          <a:xfrm>
            <a:off x="1258888" y="-439738"/>
            <a:ext cx="7634287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59632" y="505123"/>
            <a:ext cx="7416824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40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Повышение квалификации</a:t>
            </a:r>
            <a:endParaRPr lang="ru-RU" sz="4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CEC824B-2A15-48CD-8B53-F4CA841BB8B7}"/>
              </a:ext>
            </a:extLst>
          </p:cNvPr>
          <p:cNvSpPr/>
          <p:nvPr/>
        </p:nvSpPr>
        <p:spPr>
          <a:xfrm>
            <a:off x="1619672" y="1322804"/>
            <a:ext cx="6912768" cy="358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6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8CE3C1B-34D1-4085-A4CC-860410D6ECBD}"/>
              </a:ext>
            </a:extLst>
          </p:cNvPr>
          <p:cNvSpPr/>
          <p:nvPr/>
        </p:nvSpPr>
        <p:spPr>
          <a:xfrm>
            <a:off x="1547664" y="1584425"/>
            <a:ext cx="6696744" cy="3793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«Центр профессионального развития «Партнер» по дополнительной профессиональной программе «Профилактика новой коронавирусной инфекции и других острых респираторных вирусных инфекций в образовательных организациях», 72 а.ч., 2020 г.; ООО «ЦПР «Партнер» по программе обучения: «Оказание первой медицинской помощи детям и взрослым», 40 а.ч., 2020 г.;  АНОО ДПО Академия образования взрослых «Альтернатива» по дополнительной профессиональной программе «Педагогическая деятельность воспитателя в сфере дошкольного образования в соответствии с требованиями профстандарта», 72 ч., 2021 г.; ООО «Перспектива» по программе дополнительного профессионального образования повышения квалификации «Современные технологии инклюзивного образования обучающихся с ОВЗ в условиях реализации ФГОС», 72 ч., 2021 г.; Столичный центр образовательных технологий по программе «Дошкольное образование: Методическое обеспечение в условиях реализации ФГОС», 72 ч., 2023 г. </a:t>
            </a:r>
            <a:endParaRPr lang="ru-RU" sz="1400" b="1" dirty="0">
              <a:solidFill>
                <a:schemeClr val="tx2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2920</TotalTime>
  <Words>1755</Words>
  <Application>Microsoft Office PowerPoint</Application>
  <PresentationFormat>Экран (4:3)</PresentationFormat>
  <Paragraphs>1120</Paragraphs>
  <Slides>32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32</vt:i4>
      </vt:variant>
    </vt:vector>
  </HeadingPairs>
  <TitlesOfParts>
    <vt:vector size="41" baseType="lpstr">
      <vt:lpstr>Arial</vt:lpstr>
      <vt:lpstr>Calibri</vt:lpstr>
      <vt:lpstr>Georgia</vt:lpstr>
      <vt:lpstr>Times New Roman</vt:lpstr>
      <vt:lpstr>Trebuchet MS</vt:lpstr>
      <vt:lpstr>Wingdings</vt:lpstr>
      <vt:lpstr>Воздушный поток</vt:lpstr>
      <vt:lpstr>2_Тема Office</vt:lpstr>
      <vt:lpstr>4_Тема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sadik</cp:lastModifiedBy>
  <cp:revision>120</cp:revision>
  <dcterms:created xsi:type="dcterms:W3CDTF">2013-01-31T10:08:31Z</dcterms:created>
  <dcterms:modified xsi:type="dcterms:W3CDTF">2023-01-16T03:33:46Z</dcterms:modified>
</cp:coreProperties>
</file>